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Cardo"/>
      <p:regular r:id="rId22"/>
      <p:bold r:id="rId23"/>
      <p:italic r:id="rId24"/>
    </p:embeddedFont>
    <p:embeddedFont>
      <p:font typeface="Nunito"/>
      <p:regular r:id="rId25"/>
      <p:bold r:id="rId26"/>
      <p:italic r:id="rId27"/>
      <p:boldItalic r:id="rId28"/>
    </p:embeddedFont>
    <p:embeddedFont>
      <p:font typeface="Karl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3" roundtripDataSignature="AMtx7mjnCer/CsSTya+4u6nXhLRCUT+I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Cardo-regular.fntdata"/><Relationship Id="rId21" Type="http://schemas.openxmlformats.org/officeDocument/2006/relationships/font" Target="fonts/Roboto-boldItalic.fntdata"/><Relationship Id="rId24" Type="http://schemas.openxmlformats.org/officeDocument/2006/relationships/font" Target="fonts/Cardo-italic.fntdata"/><Relationship Id="rId23" Type="http://schemas.openxmlformats.org/officeDocument/2006/relationships/font" Target="fonts/Card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Karl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Karla-italic.fntdata"/><Relationship Id="rId30" Type="http://schemas.openxmlformats.org/officeDocument/2006/relationships/font" Target="fonts/Karla-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Karla-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t>POL: hola som la Júlia, el Joan i jo, en Pol i us farem una exposició sobre l’estat de l’art de la nanotecnologia.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Pel que fa a la Unió Europea, el setembre de 2017, el Centre Comú d’Investigació (CCI) de la Comissió Europea va anunciar que els seus investigadors havien considerat la legislació sobre nanomaterials a la UE i que reconeixien les necessitats essencials per a una millor implementació, inclosa l’avaluació de la seguretat. El marc normatiu existent de la UE cobreix essencialment els nanomaterials. La legislació sobre determinats productes tracta els nanomaterials, incloses les necessitats d’etiquetatge dels nanomaterials i l’avaluació de la seguretat d’aquests materials. La Comissió Europea ha afirmat que els investigadors del CCI se centren en la reducció de les preocupacions sobre els efectes dels nanomaterials sobre la salut i el medi ambient i promouen la creació d'un marc regulador robust oferint suggeriments informats basats en la ciència.</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En canvi,</a:t>
            </a:r>
            <a:r>
              <a:rPr b="1"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als Estats Units hi ha la iniciativa Nacional de Nanotecnologia, un programa del govern federal dels Estats Units per a la investigació i el desenvolupament de ciència, enginyeria i tecnologia per a projectes a nanoescala. "El NNI serveix com el punt central de comunicació, cooperació i col·laboració per a totes les agències federals dedicades a la investigació en nanotecnologia, que reuneix l'experiència necessària per avançar en aquest camp ampli i complex". Els participants de la iniciativa afirmen que els seus quatre objectius són:</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Avançar al programa de recerca i desenvolupament (R + D) de nanotecnologia de classe mundial;</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Fomentar la transferència de noves tecnologies en productes per a benefici comercial i públic;</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Desenvolupar i mantenir recursos educatius, mà d'obra qualificada i la infraestructura i eines de suport per avançar en la nanotecnologia;</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Donar suport al desenvolupament responsable de la nanotecnologia.</a:t>
            </a:r>
            <a:endParaRPr>
              <a:solidFill>
                <a:schemeClr val="dk1"/>
              </a:solidFill>
              <a:latin typeface="Cardo"/>
              <a:ea typeface="Cardo"/>
              <a:cs typeface="Cardo"/>
              <a:sym typeface="Card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6d37168e3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d6d37168e3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POL:</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Després d’haver fet tota aquesta recerca sobre les nanotecnologies, hem pogut deduïr amb molta seguretat que serà un gran avanç tecnològic, tant a les nostres vides, com en el propi desenvolupament d’altres tecnologies.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Una de les coses que pensem que és una mica negativa, però, és el fet que hi ha una gran dificultat per poder fabricar els nanomaterials, ja que el procés no és gens senzill. Tot i això, confiem en el fet que eventualment podrem accelerar-lo.</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Per últim, volem puntuar que, igual que amb qualsevol altra tecnologia “nova”, és molt important seguir les lleis i regulacions estipulades.</a:t>
            </a:r>
            <a:endParaRPr>
              <a:solidFill>
                <a:schemeClr val="dk1"/>
              </a:solidFill>
              <a:latin typeface="Cardo"/>
              <a:ea typeface="Cardo"/>
              <a:cs typeface="Cardo"/>
              <a:sym typeface="Card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3bd65391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d3bd65391c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
                <a:solidFill>
                  <a:schemeClr val="dk1"/>
                </a:solidFill>
                <a:latin typeface="Roboto"/>
                <a:ea typeface="Roboto"/>
                <a:cs typeface="Roboto"/>
                <a:sym typeface="Roboto"/>
              </a:rPr>
              <a:t>POL: aquesta és la biografia que hem consultat per dur a terme el treball, i que us mostrem aquí per a que pugueu consultar o ampliar informació</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SzPts val="1100"/>
              <a:buNone/>
            </a:pPr>
            <a:r>
              <a:rPr lang="en">
                <a:solidFill>
                  <a:schemeClr val="dk1"/>
                </a:solidFill>
                <a:latin typeface="Roboto"/>
                <a:ea typeface="Roboto"/>
                <a:cs typeface="Roboto"/>
                <a:sym typeface="Roboto"/>
              </a:rPr>
              <a:t>Moltes gràcies per escoltar-nos.</a:t>
            </a:r>
            <a:endParaRPr>
              <a:solidFill>
                <a:schemeClr val="dk1"/>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JULS: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Què és la nanotecnologia?</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La nanotecnologia és un camp d'investigació i innovació relacionat amb la construcció de "coses" (generalment, materials i dispositius) a escala d'àtoms i molècules. Un nanòmetre és la milmilionèsima part d’un metre: deu vegades el diàmetre d’un àtom d’hidrogen. El diàmetre d’un cabell humà és, de mitjana, de 80.000 nanòmetres. A aquestes escales, les regles ordinàries de física i química ja no s'apliquen. Per exemple, les característiques dels materials, com el color, la resistència, la conductivitat i la reactivitat, poden diferir substancialment entre la nanoescala i la macro. Els "nanotubs" de carboni són 100 vegades més forts que l'acer, però sis vegades més lleugers.</a:t>
            </a:r>
            <a:endParaRPr>
              <a:solidFill>
                <a:schemeClr val="dk1"/>
              </a:solidFill>
              <a:latin typeface="Cardo"/>
              <a:ea typeface="Cardo"/>
              <a:cs typeface="Cardo"/>
              <a:sym typeface="Card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Cardo"/>
                <a:ea typeface="Cardo"/>
                <a:cs typeface="Cardo"/>
                <a:sym typeface="Cardo"/>
              </a:rPr>
              <a:t>JULS:</a:t>
            </a:r>
            <a:endParaRPr>
              <a:solidFill>
                <a:schemeClr val="dk1"/>
              </a:solidFill>
              <a:latin typeface="Cardo"/>
              <a:ea typeface="Cardo"/>
              <a:cs typeface="Cardo"/>
              <a:sym typeface="Cardo"/>
            </a:endParaRPr>
          </a:p>
          <a:p>
            <a:pPr indent="0" lvl="0" marL="0" rtl="0" algn="l">
              <a:lnSpc>
                <a:spcPct val="100000"/>
              </a:lnSpc>
              <a:spcBef>
                <a:spcPts val="0"/>
              </a:spcBef>
              <a:spcAft>
                <a:spcPts val="0"/>
              </a:spcAft>
              <a:buSzPts val="1100"/>
              <a:buNone/>
            </a:pPr>
            <a:r>
              <a:t/>
            </a:r>
            <a:endParaRPr>
              <a:solidFill>
                <a:schemeClr val="dk1"/>
              </a:solidFill>
              <a:latin typeface="Cardo"/>
              <a:ea typeface="Cardo"/>
              <a:cs typeface="Cardo"/>
              <a:sym typeface="Cardo"/>
            </a:endParaRPr>
          </a:p>
          <a:p>
            <a:pPr indent="0" lvl="0" marL="0" rtl="0" algn="l">
              <a:lnSpc>
                <a:spcPct val="100000"/>
              </a:lnSpc>
              <a:spcBef>
                <a:spcPts val="0"/>
              </a:spcBef>
              <a:spcAft>
                <a:spcPts val="0"/>
              </a:spcAft>
              <a:buSzPts val="1100"/>
              <a:buNone/>
            </a:pPr>
            <a:r>
              <a:rPr lang="en">
                <a:solidFill>
                  <a:schemeClr val="dk1"/>
                </a:solidFill>
                <a:latin typeface="Cardo"/>
                <a:ea typeface="Cardo"/>
                <a:cs typeface="Cardo"/>
                <a:sym typeface="Cardo"/>
              </a:rPr>
              <a:t>// to do</a:t>
            </a:r>
            <a:endParaRPr>
              <a:solidFill>
                <a:schemeClr val="dk1"/>
              </a:solidFill>
              <a:latin typeface="Cardo"/>
              <a:ea typeface="Cardo"/>
              <a:cs typeface="Cardo"/>
              <a:sym typeface="Card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6be8a42c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d6be8a42c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JULS:</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Hi ha moltes maneres en que la nanotecnologia pot afectar-nos. Aquí podem veure una llista, explicarem en detall unes quantes per poder veure exemples:</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Electrònica</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Energia</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Biomedicina</a:t>
            </a:r>
            <a:endParaRPr>
              <a:solidFill>
                <a:schemeClr val="dk1"/>
              </a:solidFill>
              <a:latin typeface="Roboto"/>
              <a:ea typeface="Roboto"/>
              <a:cs typeface="Roboto"/>
              <a:sym typeface="Roboto"/>
            </a:endParaRPr>
          </a:p>
          <a:p>
            <a:pPr indent="-298450" lvl="1" marL="9144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Les propietats d’alguns nanomaterials els fan ideals per millorar el diagnòstic i el tractament precoços de malalties neurodegeneratives o càncer. Són capaços d’atacar selectivament les cèl·lules cancerígenes sense perjudicar altres cèl·lules sanes. Algunes nanopartícules també s’han utilitzat per millorar productes farmacèutics com el protector solar.</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Medi ambient</a:t>
            </a:r>
            <a:endParaRPr>
              <a:solidFill>
                <a:schemeClr val="dk1"/>
              </a:solidFill>
              <a:latin typeface="Roboto"/>
              <a:ea typeface="Roboto"/>
              <a:cs typeface="Roboto"/>
              <a:sym typeface="Roboto"/>
            </a:endParaRPr>
          </a:p>
          <a:p>
            <a:pPr indent="-298450" lvl="1" marL="9144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La purificació de l’aire amb ions, la depuració d’aigües residuals amb nanobombolles o sistemes de nanofiltració per a metalls pesants són algunes de les seves aplicacions respectuoses amb el medi ambient. Els nanocatalitzadors també estan disponibles per fer les reaccions químiques més eficients i menys contaminants.</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Menjar</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Tèxtil</a:t>
            </a:r>
            <a:endParaRPr>
              <a:solidFill>
                <a:schemeClr val="dk1"/>
              </a:solidFill>
              <a:latin typeface="Cardo"/>
              <a:ea typeface="Cardo"/>
              <a:cs typeface="Cardo"/>
              <a:sym typeface="Card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6be8a42c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d6be8a42c7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JULS:</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Els avenços en nanotecnologia s’han basat en els avenços en microscòpia.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 més de permetre la captura d’imatges de molècules, el microscopi de túnel d’escombratge (patentat el 1982) va permetre als investigadors manipular-les recollint i movent àtoms individuals.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Aquesta és l'essència de la nanotecnologia molecular bottom-up, la noció que les estructures moleculars es poden construir àtom per àtom.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Alguns afirmen que la nanotecnologia podria conduir a la mini-a-tu-rit-za-ció de la producció controlada a nivell molecular de la mateixa manera que passa a les cèl·lules humanes quan, per exemple, els enzims es trenquen i reordenen els enllaços que mantenen les molècules juntes.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La visió consisteix en "muntadors" potencialment auto-replicables, petits dispositius que funcionen a l'uníson com versions en miniatura de línies de muntatge de fàbrica, per produir "nanomaterials", nous productes que revolucionaran la construcció, la medicina, l'exploració espacial i la informàtica.</a:t>
            </a:r>
            <a:endParaRPr>
              <a:solidFill>
                <a:schemeClr val="dk1"/>
              </a:solidFill>
              <a:latin typeface="Cardo"/>
              <a:ea typeface="Cardo"/>
              <a:cs typeface="Cardo"/>
              <a:sym typeface="Card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6be8a42c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d6be8a42c7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
                <a:solidFill>
                  <a:schemeClr val="dk1"/>
                </a:solidFill>
                <a:latin typeface="Roboto"/>
                <a:ea typeface="Roboto"/>
                <a:cs typeface="Roboto"/>
                <a:sym typeface="Roboto"/>
              </a:rPr>
              <a:t>JOAN:</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SzPts val="1100"/>
              <a:buNone/>
            </a:pPr>
            <a:r>
              <a:rPr lang="en">
                <a:solidFill>
                  <a:schemeClr val="dk1"/>
                </a:solidFill>
                <a:latin typeface="Roboto"/>
                <a:ea typeface="Roboto"/>
                <a:cs typeface="Roboto"/>
                <a:sym typeface="Roboto"/>
              </a:rPr>
              <a:t>El coneixement nanotecnològic creix ràpidament.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SzPts val="1100"/>
              <a:buNone/>
            </a:pPr>
            <a:r>
              <a:rPr lang="en">
                <a:solidFill>
                  <a:schemeClr val="dk1"/>
                </a:solidFill>
                <a:latin typeface="Roboto"/>
                <a:ea typeface="Roboto"/>
                <a:cs typeface="Roboto"/>
                <a:sym typeface="Roboto"/>
              </a:rPr>
              <a:t>El nombre de publicacions científiques en aquest camp va passar d’unes 200 el 1997 a més de 12.000 el 2002. Malgrat això, actualment hi ha relativament pocs productes que utilitzen nanopartícules al mercat. En general, els que ja estan a la venda no aborden els problemes destacats anteriorment, com la salut, la seguretat alimentària i el medi ambient. Més aviat, s'han centrat en aplicacions de consum que inclouen protectors solars millorats, pintures resistents a les esquerdes i ulleres resistents a les ratllades. Igual que l’electricitat i el motor de combustió interna, la nanotecnologia és una tecnologia facilitadora. Com a tal, es preveu que precipitarà diverses innovacions.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POL: Començarem fent une breu definicó de què és la nanotecnologia i veurem quines aplicacions té tant en l’enginyeria com a les nostres vides. A contininuació parlarem sobre el futur de la nanoctecnologia i veurem què són i com es fabriquen els nanomaterials. Per acabar farem un repàs a les lleis i restriccions que afecten a les nanotecnologies i compartirem les nostres conclusions.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JOAN: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Els nanomaterials es poden definir com a materials que posseeixen, com a mínim, una dimensió externa d'1 a 100 nm i estan formats per una o més nanopartícules.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La definició donada per la Comissió Europea estableix que la suma de </a:t>
            </a:r>
            <a:r>
              <a:rPr lang="en">
                <a:solidFill>
                  <a:schemeClr val="dk1"/>
                </a:solidFill>
                <a:latin typeface="Roboto"/>
                <a:ea typeface="Roboto"/>
                <a:cs typeface="Roboto"/>
                <a:sym typeface="Roboto"/>
              </a:rPr>
              <a:t> partícules que formen el nanomaterial han</a:t>
            </a:r>
            <a:r>
              <a:rPr lang="en">
                <a:solidFill>
                  <a:schemeClr val="dk1"/>
                </a:solidFill>
                <a:latin typeface="Roboto"/>
                <a:ea typeface="Roboto"/>
                <a:cs typeface="Roboto"/>
                <a:sym typeface="Roboto"/>
              </a:rPr>
              <a:t> de mesurar 100 nm o menys.</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Els nanomaterials es poden produir de forma natural, es poden crear com a subproductes de les reaccions de combustió o es poden produir de manera intencionada mitjançant l'enginyeria per realitzar una funció especialitzada. Aquests materials poden tenir propietats físiques i químiques diferents dels seus equivalents en forma massiva.</a:t>
            </a:r>
            <a:endParaRPr>
              <a:solidFill>
                <a:schemeClr val="dk1"/>
              </a:solidFill>
              <a:latin typeface="Cardo"/>
              <a:ea typeface="Cardo"/>
              <a:cs typeface="Cardo"/>
              <a:sym typeface="Cardo"/>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6d37168e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d6d37168e3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JOAN: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Per tal d’unir els nanomaterias, s’utilitzen els nanoclusters, que es componen d’uns pocs àtoms d’un metall o una combinació de metalls i presenten interessants propietats òptiques, electròniques, magnètiques i químiques. Solen tenir una mida de 2 nm. Aquestes propietats seran diferents segons la composició del nanocluster i el nombre d’àtoms que el formen.</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Per exemple, els nanocluster d’àtoms de plata són útils per la seva alta sensibilitat a la detecció d’ions de plom en solucions i cèl·lules vives, cosa que els proporciona un gran potencial d’ús com a nanosensors en nanorobots mèdics.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En quant a la fabricació de nanomaterials sabem que els investigadors estan treballant en el desenvolupament del mètode anomenat fabricació molecular. S'utilitzarien petits manipuladors per posicionar àtoms i molècules per construir nanoclusters o altres nanomaterials. Es calcula que en només 20 anys aquestes tecnologies estaran disponibles per a produir a gran escala.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Actualment pero,</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Per tal de produir aquests nanomaterials</a:t>
            </a:r>
            <a:r>
              <a:rPr b="1"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s’utilitzen dues estratègies bàsiques per produir nanopartícules: top-down' i 'bottom-up”. </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El terme "top-down" es refereix aquí a lla trituració mecànica de material d'origen mitjançant un procés de mòlta.</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En l'estratègia "bottom-up", les estructures es construeixen mitjançant processos químics (mirar figura X). La selecció del procés respectiu depèn de la composició química i de les característiques desitjades especificades per a les nanopartícules.</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La producció del nanomaterials es du a terme sobretot als Estats Units, Corea del Sud, la Xina i el Japó, que tenen la proporció més gran de  patents de nanotecnologia. Espanya es troba en el lloc 13 del món amb 91 patents. </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62 països tenen almenys una patent en nanotecnologia</a:t>
            </a:r>
            <a:endParaRPr>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 Estats Units, líder mundial en nanotecnologia amb el 45% de les patents, hi ha més de 689 empreses que s’hi dediquen. </a:t>
            </a:r>
            <a:endParaRPr>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 name="Shape 9"/>
        <p:cNvGrpSpPr/>
        <p:nvPr/>
      </p:nvGrpSpPr>
      <p:grpSpPr>
        <a:xfrm>
          <a:off x="0" y="0"/>
          <a:ext cx="0" cy="0"/>
          <a:chOff x="0" y="0"/>
          <a:chExt cx="0" cy="0"/>
        </a:xfrm>
      </p:grpSpPr>
      <p:sp>
        <p:nvSpPr>
          <p:cNvPr id="10" name="Google Shape;10;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 name="Google Shape;12;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3" name="Google Shape;1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 name="Google Shape;2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azonano.com/article.aspx?ArticleID=1134" TargetMode="External"/><Relationship Id="rId4" Type="http://schemas.openxmlformats.org/officeDocument/2006/relationships/hyperlink" Target="https://www.twi-global.com/technical-knowledge/faqs/what-is-a-nanomaterial" TargetMode="External"/><Relationship Id="rId9" Type="http://schemas.openxmlformats.org/officeDocument/2006/relationships/hyperlink" Target="https://www.iberdrola.com/innovation/nanotechnology-applications" TargetMode="External"/><Relationship Id="rId5" Type="http://schemas.openxmlformats.org/officeDocument/2006/relationships/hyperlink" Target="https://en.wikipedia.org/wiki/Nanoclusters" TargetMode="External"/><Relationship Id="rId6" Type="http://schemas.openxmlformats.org/officeDocument/2006/relationships/hyperlink" Target="https://www.nanowerk.com/how_nanoparticles_are_made.php" TargetMode="External"/><Relationship Id="rId7" Type="http://schemas.openxmlformats.org/officeDocument/2006/relationships/hyperlink" Target="https://www.chemicalsafetyfacts.org/es/nanotecnologia/#answering-questions" TargetMode="External"/><Relationship Id="rId8" Type="http://schemas.openxmlformats.org/officeDocument/2006/relationships/hyperlink" Target="https://statnano.com/news/67294/2019%27s-Most-innovative-Countries-in-Nanotechnolog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0" y="0"/>
            <a:ext cx="2588400" cy="5143500"/>
          </a:xfrm>
          <a:prstGeom prst="rect">
            <a:avLst/>
          </a:prstGeom>
          <a:gradFill>
            <a:gsLst>
              <a:gs pos="0">
                <a:srgbClr val="9141F5"/>
              </a:gs>
              <a:gs pos="100000">
                <a:srgbClr val="EF2D49"/>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p:nvPr/>
        </p:nvSpPr>
        <p:spPr>
          <a:xfrm>
            <a:off x="-623600" y="4125625"/>
            <a:ext cx="1591200" cy="1591200"/>
          </a:xfrm>
          <a:prstGeom prst="donut">
            <a:avLst>
              <a:gd fmla="val 12669" name="adj"/>
            </a:avLst>
          </a:prstGeom>
          <a:gradFill>
            <a:gsLst>
              <a:gs pos="0">
                <a:srgbClr val="9141F5"/>
              </a:gs>
              <a:gs pos="100000">
                <a:srgbClr val="EF2D49"/>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1362075" y="485775"/>
            <a:ext cx="590400" cy="515400"/>
          </a:xfrm>
          <a:prstGeom prst="parallelogram">
            <a:avLst>
              <a:gd fmla="val 100000" name="adj"/>
            </a:avLst>
          </a:prstGeom>
          <a:solidFill>
            <a:srgbClr val="C361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p:nvPr/>
        </p:nvSpPr>
        <p:spPr>
          <a:xfrm>
            <a:off x="1209675" y="473675"/>
            <a:ext cx="590400" cy="515400"/>
          </a:xfrm>
          <a:prstGeom prst="parallelogram">
            <a:avLst>
              <a:gd fmla="val 100000" name="adj"/>
            </a:avLst>
          </a:prstGeom>
          <a:solidFill>
            <a:srgbClr val="C361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1514475" y="473675"/>
            <a:ext cx="590400" cy="515400"/>
          </a:xfrm>
          <a:prstGeom prst="parallelogram">
            <a:avLst>
              <a:gd fmla="val 100000" name="adj"/>
            </a:avLst>
          </a:prstGeom>
          <a:solidFill>
            <a:srgbClr val="C361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1666875" y="473675"/>
            <a:ext cx="590400" cy="515400"/>
          </a:xfrm>
          <a:prstGeom prst="parallelogram">
            <a:avLst>
              <a:gd fmla="val 100000" name="adj"/>
            </a:avLst>
          </a:prstGeom>
          <a:solidFill>
            <a:srgbClr val="C361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1057275" y="473675"/>
            <a:ext cx="590400" cy="515400"/>
          </a:xfrm>
          <a:prstGeom prst="parallelogram">
            <a:avLst>
              <a:gd fmla="val 100000" name="adj"/>
            </a:avLst>
          </a:prstGeom>
          <a:solidFill>
            <a:srgbClr val="C361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txBox="1"/>
          <p:nvPr>
            <p:ph idx="4294967295" type="ctrTitle"/>
          </p:nvPr>
        </p:nvSpPr>
        <p:spPr>
          <a:xfrm>
            <a:off x="2450275" y="1165450"/>
            <a:ext cx="6180000" cy="22620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1200"/>
              </a:spcBef>
              <a:spcAft>
                <a:spcPts val="0"/>
              </a:spcAft>
              <a:buClr>
                <a:schemeClr val="dk1"/>
              </a:buClr>
              <a:buSzPts val="1100"/>
              <a:buFont typeface="Arial"/>
              <a:buNone/>
            </a:pPr>
            <a:r>
              <a:rPr b="1" lang="en" sz="2400">
                <a:latin typeface="Nunito"/>
                <a:ea typeface="Nunito"/>
                <a:cs typeface="Nunito"/>
                <a:sym typeface="Nunito"/>
              </a:rPr>
              <a:t>Nanotecnologies</a:t>
            </a:r>
            <a:endParaRPr b="1" sz="2400">
              <a:latin typeface="Nunito"/>
              <a:ea typeface="Nunito"/>
              <a:cs typeface="Nunito"/>
              <a:sym typeface="Nunito"/>
            </a:endParaRPr>
          </a:p>
          <a:p>
            <a:pPr indent="0" lvl="0" marL="0" rtl="0" algn="r">
              <a:lnSpc>
                <a:spcPct val="115000"/>
              </a:lnSpc>
              <a:spcBef>
                <a:spcPts val="1200"/>
              </a:spcBef>
              <a:spcAft>
                <a:spcPts val="1200"/>
              </a:spcAft>
              <a:buClr>
                <a:schemeClr val="dk1"/>
              </a:buClr>
              <a:buSzPts val="1100"/>
              <a:buFont typeface="Arial"/>
              <a:buNone/>
            </a:pPr>
            <a:r>
              <a:rPr lang="en" sz="2400">
                <a:latin typeface="Nunito"/>
                <a:ea typeface="Nunito"/>
                <a:cs typeface="Nunito"/>
                <a:sym typeface="Nunito"/>
              </a:rPr>
              <a:t>Estat de l’art</a:t>
            </a:r>
            <a:endParaRPr sz="2400">
              <a:latin typeface="Nunito"/>
              <a:ea typeface="Nunito"/>
              <a:cs typeface="Nunito"/>
              <a:sym typeface="Nunito"/>
            </a:endParaRPr>
          </a:p>
        </p:txBody>
      </p:sp>
      <p:sp>
        <p:nvSpPr>
          <p:cNvPr id="62" name="Google Shape;62;p1"/>
          <p:cNvSpPr txBox="1"/>
          <p:nvPr/>
        </p:nvSpPr>
        <p:spPr>
          <a:xfrm>
            <a:off x="2685775" y="3983700"/>
            <a:ext cx="5944500" cy="816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Júlia Gasull i Navarro</a:t>
            </a:r>
            <a:endParaRPr sz="9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Joan Pont Martori</a:t>
            </a:r>
            <a:endParaRPr sz="9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Pol Mesegué Molina </a:t>
            </a:r>
            <a:endParaRPr sz="900">
              <a:latin typeface="Roboto"/>
              <a:ea typeface="Roboto"/>
              <a:cs typeface="Roboto"/>
              <a:sym typeface="Roboto"/>
            </a:endParaRPr>
          </a:p>
        </p:txBody>
      </p:sp>
      <p:pic>
        <p:nvPicPr>
          <p:cNvPr id="63" name="Google Shape;63;p1"/>
          <p:cNvPicPr preferRelativeResize="0"/>
          <p:nvPr/>
        </p:nvPicPr>
        <p:blipFill rotWithShape="1">
          <a:blip r:embed="rId3">
            <a:alphaModFix/>
          </a:blip>
          <a:srcRect b="0" l="21118" r="20119" t="0"/>
          <a:stretch/>
        </p:blipFill>
        <p:spPr>
          <a:xfrm>
            <a:off x="1800075" y="1067125"/>
            <a:ext cx="2512699" cy="2850625"/>
          </a:xfrm>
          <a:prstGeom prst="rect">
            <a:avLst/>
          </a:prstGeom>
          <a:noFill/>
          <a:ln>
            <a:noFill/>
          </a:ln>
          <a:effectLst>
            <a:outerShdw blurRad="200025"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
          <p:cNvSpPr txBox="1"/>
          <p:nvPr>
            <p:ph idx="2" type="body"/>
          </p:nvPr>
        </p:nvSpPr>
        <p:spPr>
          <a:xfrm>
            <a:off x="3352325" y="1830350"/>
            <a:ext cx="5479800" cy="2491200"/>
          </a:xfrm>
          <a:prstGeom prst="rect">
            <a:avLst/>
          </a:prstGeom>
          <a:noFill/>
          <a:ln>
            <a:noFill/>
          </a:ln>
        </p:spPr>
        <p:txBody>
          <a:bodyPr anchorCtr="0" anchor="ctr" bIns="91425" lIns="91425" spcFirstLastPara="1" rIns="91425" wrap="square" tIns="91425">
            <a:noAutofit/>
          </a:bodyPr>
          <a:lstStyle/>
          <a:p>
            <a:pPr indent="-304800" lvl="0" marL="457200" rtl="0" algn="just">
              <a:lnSpc>
                <a:spcPct val="107916"/>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Seguretat</a:t>
            </a:r>
            <a:endParaRPr sz="1200">
              <a:solidFill>
                <a:schemeClr val="dk1"/>
              </a:solidFill>
              <a:latin typeface="Roboto"/>
              <a:ea typeface="Roboto"/>
              <a:cs typeface="Roboto"/>
              <a:sym typeface="Roboto"/>
            </a:endParaRPr>
          </a:p>
          <a:p>
            <a:pPr indent="-304800" lvl="0" marL="457200" rtl="0" algn="just">
              <a:lnSpc>
                <a:spcPct val="107916"/>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Nanomaterials</a:t>
            </a:r>
            <a:endParaRPr sz="1200">
              <a:solidFill>
                <a:schemeClr val="dk1"/>
              </a:solidFill>
              <a:latin typeface="Roboto"/>
              <a:ea typeface="Roboto"/>
              <a:cs typeface="Roboto"/>
              <a:sym typeface="Roboto"/>
            </a:endParaRPr>
          </a:p>
          <a:p>
            <a:pPr indent="-304800" lvl="1" marL="914400" rtl="0" algn="just">
              <a:lnSpc>
                <a:spcPct val="107916"/>
              </a:lnSpc>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Etiquetatge</a:t>
            </a:r>
            <a:endParaRPr>
              <a:solidFill>
                <a:schemeClr val="dk1"/>
              </a:solidFill>
              <a:latin typeface="Roboto"/>
              <a:ea typeface="Roboto"/>
              <a:cs typeface="Roboto"/>
              <a:sym typeface="Roboto"/>
            </a:endParaRPr>
          </a:p>
          <a:p>
            <a:pPr indent="-304800" lvl="0" marL="457200" rtl="0" algn="just">
              <a:lnSpc>
                <a:spcPct val="107916"/>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Salut i mediambient</a:t>
            </a:r>
            <a:endParaRPr sz="1200">
              <a:solidFill>
                <a:schemeClr val="dk1"/>
              </a:solidFill>
              <a:latin typeface="Roboto"/>
              <a:ea typeface="Roboto"/>
              <a:cs typeface="Roboto"/>
              <a:sym typeface="Roboto"/>
            </a:endParaRPr>
          </a:p>
          <a:p>
            <a:pPr indent="0" lvl="0" marL="457200" rtl="0" algn="just">
              <a:lnSpc>
                <a:spcPct val="107916"/>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just">
              <a:lnSpc>
                <a:spcPct val="107916"/>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Objectius fixats</a:t>
            </a:r>
            <a:endParaRPr sz="1200">
              <a:solidFill>
                <a:schemeClr val="dk1"/>
              </a:solidFill>
              <a:latin typeface="Roboto"/>
              <a:ea typeface="Roboto"/>
              <a:cs typeface="Roboto"/>
              <a:sym typeface="Roboto"/>
            </a:endParaRPr>
          </a:p>
          <a:p>
            <a:pPr indent="-304800" lvl="1" marL="914400" rtl="0" algn="just">
              <a:lnSpc>
                <a:spcPct val="107916"/>
              </a:lnSpc>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R+D</a:t>
            </a:r>
            <a:endParaRPr>
              <a:solidFill>
                <a:schemeClr val="dk1"/>
              </a:solidFill>
              <a:latin typeface="Roboto"/>
              <a:ea typeface="Roboto"/>
              <a:cs typeface="Roboto"/>
              <a:sym typeface="Roboto"/>
            </a:endParaRPr>
          </a:p>
          <a:p>
            <a:pPr indent="-304800" lvl="1" marL="914400" rtl="0" algn="just">
              <a:lnSpc>
                <a:spcPct val="107916"/>
              </a:lnSpc>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Transferència de noves tecnologies</a:t>
            </a:r>
            <a:endParaRPr>
              <a:solidFill>
                <a:schemeClr val="dk1"/>
              </a:solidFill>
              <a:latin typeface="Roboto"/>
              <a:ea typeface="Roboto"/>
              <a:cs typeface="Roboto"/>
              <a:sym typeface="Roboto"/>
            </a:endParaRPr>
          </a:p>
          <a:p>
            <a:pPr indent="-304800" lvl="1" marL="914400" rtl="0" algn="just">
              <a:lnSpc>
                <a:spcPct val="107916"/>
              </a:lnSpc>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Recursos</a:t>
            </a:r>
            <a:endParaRPr>
              <a:solidFill>
                <a:schemeClr val="dk1"/>
              </a:solidFill>
              <a:latin typeface="Roboto"/>
              <a:ea typeface="Roboto"/>
              <a:cs typeface="Roboto"/>
              <a:sym typeface="Roboto"/>
            </a:endParaRPr>
          </a:p>
          <a:p>
            <a:pPr indent="-304800" lvl="1" marL="914400" rtl="0" algn="just">
              <a:lnSpc>
                <a:spcPct val="107916"/>
              </a:lnSpc>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Desenvolupament responsable</a:t>
            </a:r>
            <a:endParaRPr>
              <a:solidFill>
                <a:schemeClr val="dk1"/>
              </a:solidFill>
              <a:latin typeface="Roboto"/>
              <a:ea typeface="Roboto"/>
              <a:cs typeface="Roboto"/>
              <a:sym typeface="Roboto"/>
            </a:endParaRPr>
          </a:p>
        </p:txBody>
      </p:sp>
      <p:sp>
        <p:nvSpPr>
          <p:cNvPr id="542" name="Google Shape;542;p9"/>
          <p:cNvSpPr txBox="1"/>
          <p:nvPr>
            <p:ph type="title"/>
          </p:nvPr>
        </p:nvSpPr>
        <p:spPr>
          <a:xfrm>
            <a:off x="2828925" y="445025"/>
            <a:ext cx="6003300" cy="1233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b="1" lang="en" sz="3800">
                <a:latin typeface="Nunito"/>
                <a:ea typeface="Nunito"/>
                <a:cs typeface="Nunito"/>
                <a:sym typeface="Nunito"/>
              </a:rPr>
              <a:t>Lleis i regulacions</a:t>
            </a:r>
            <a:endParaRPr b="1" sz="3800">
              <a:latin typeface="Nunito"/>
              <a:ea typeface="Nunito"/>
              <a:cs typeface="Nunito"/>
              <a:sym typeface="Nunito"/>
            </a:endParaRPr>
          </a:p>
        </p:txBody>
      </p:sp>
      <p:sp>
        <p:nvSpPr>
          <p:cNvPr id="543" name="Google Shape;543;p9"/>
          <p:cNvSpPr/>
          <p:nvPr/>
        </p:nvSpPr>
        <p:spPr>
          <a:xfrm>
            <a:off x="0" y="0"/>
            <a:ext cx="2588400" cy="5143500"/>
          </a:xfrm>
          <a:prstGeom prst="rect">
            <a:avLst/>
          </a:prstGeom>
          <a:gradFill>
            <a:gsLst>
              <a:gs pos="0">
                <a:srgbClr val="FDFC47"/>
              </a:gs>
              <a:gs pos="100000">
                <a:srgbClr val="24FE41"/>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
          <p:cNvSpPr/>
          <p:nvPr/>
        </p:nvSpPr>
        <p:spPr>
          <a:xfrm>
            <a:off x="-623600" y="4125625"/>
            <a:ext cx="1591200" cy="1591200"/>
          </a:xfrm>
          <a:prstGeom prst="donut">
            <a:avLst>
              <a:gd fmla="val 12669" name="adj"/>
            </a:avLst>
          </a:prstGeom>
          <a:gradFill>
            <a:gsLst>
              <a:gs pos="0">
                <a:srgbClr val="FDFC47"/>
              </a:gs>
              <a:gs pos="100000">
                <a:srgbClr val="24FE41"/>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9"/>
          <p:cNvSpPr/>
          <p:nvPr/>
        </p:nvSpPr>
        <p:spPr>
          <a:xfrm>
            <a:off x="1362075" y="485775"/>
            <a:ext cx="590400" cy="515400"/>
          </a:xfrm>
          <a:prstGeom prst="parallelogram">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9"/>
          <p:cNvSpPr/>
          <p:nvPr/>
        </p:nvSpPr>
        <p:spPr>
          <a:xfrm>
            <a:off x="1209675" y="473675"/>
            <a:ext cx="590400" cy="515400"/>
          </a:xfrm>
          <a:prstGeom prst="parallelogram">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
          <p:cNvSpPr/>
          <p:nvPr/>
        </p:nvSpPr>
        <p:spPr>
          <a:xfrm>
            <a:off x="1514475" y="473675"/>
            <a:ext cx="590400" cy="515400"/>
          </a:xfrm>
          <a:prstGeom prst="parallelogram">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9"/>
          <p:cNvSpPr/>
          <p:nvPr/>
        </p:nvSpPr>
        <p:spPr>
          <a:xfrm>
            <a:off x="1666875" y="473675"/>
            <a:ext cx="590400" cy="515400"/>
          </a:xfrm>
          <a:prstGeom prst="parallelogram">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9"/>
          <p:cNvSpPr/>
          <p:nvPr/>
        </p:nvSpPr>
        <p:spPr>
          <a:xfrm>
            <a:off x="1057275" y="473675"/>
            <a:ext cx="590400" cy="515400"/>
          </a:xfrm>
          <a:prstGeom prst="parallelogram">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0" name="Google Shape;550;p9"/>
          <p:cNvPicPr preferRelativeResize="0"/>
          <p:nvPr/>
        </p:nvPicPr>
        <p:blipFill>
          <a:blip r:embed="rId3">
            <a:alphaModFix/>
          </a:blip>
          <a:stretch>
            <a:fillRect/>
          </a:stretch>
        </p:blipFill>
        <p:spPr>
          <a:xfrm>
            <a:off x="1302800" y="3476317"/>
            <a:ext cx="2049525" cy="1369775"/>
          </a:xfrm>
          <a:prstGeom prst="rect">
            <a:avLst/>
          </a:prstGeom>
          <a:noFill/>
          <a:ln>
            <a:noFill/>
          </a:ln>
          <a:effectLst>
            <a:outerShdw blurRad="485775"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d6d37168e3_1_84"/>
          <p:cNvSpPr/>
          <p:nvPr/>
        </p:nvSpPr>
        <p:spPr>
          <a:xfrm>
            <a:off x="6555450" y="0"/>
            <a:ext cx="2588400" cy="5143500"/>
          </a:xfrm>
          <a:prstGeom prst="rect">
            <a:avLst/>
          </a:prstGeom>
          <a:gradFill>
            <a:gsLst>
              <a:gs pos="0">
                <a:srgbClr val="A8C0FF">
                  <a:alpha val="98039"/>
                </a:srgbClr>
              </a:gs>
              <a:gs pos="100000">
                <a:srgbClr val="3F2B96"/>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gd6d37168e3_1_84"/>
          <p:cNvSpPr/>
          <p:nvPr/>
        </p:nvSpPr>
        <p:spPr>
          <a:xfrm>
            <a:off x="8034625" y="-537875"/>
            <a:ext cx="1591200" cy="1591200"/>
          </a:xfrm>
          <a:prstGeom prst="donut">
            <a:avLst>
              <a:gd fmla="val 12669" name="adj"/>
            </a:avLst>
          </a:prstGeom>
          <a:gradFill>
            <a:gsLst>
              <a:gs pos="0">
                <a:srgbClr val="A8C0FF">
                  <a:alpha val="98039"/>
                </a:srgbClr>
              </a:gs>
              <a:gs pos="100000">
                <a:srgbClr val="3F2B96"/>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d6d37168e3_1_84"/>
          <p:cNvSpPr/>
          <p:nvPr/>
        </p:nvSpPr>
        <p:spPr>
          <a:xfrm>
            <a:off x="7754600" y="3100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d6d37168e3_1_84"/>
          <p:cNvSpPr/>
          <p:nvPr/>
        </p:nvSpPr>
        <p:spPr>
          <a:xfrm>
            <a:off x="7901000" y="3100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d6d37168e3_1_84"/>
          <p:cNvSpPr/>
          <p:nvPr/>
        </p:nvSpPr>
        <p:spPr>
          <a:xfrm>
            <a:off x="8047400" y="3100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d6d37168e3_1_84"/>
          <p:cNvSpPr/>
          <p:nvPr/>
        </p:nvSpPr>
        <p:spPr>
          <a:xfrm>
            <a:off x="8193800" y="3100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d6d37168e3_1_84"/>
          <p:cNvSpPr/>
          <p:nvPr/>
        </p:nvSpPr>
        <p:spPr>
          <a:xfrm>
            <a:off x="7754600" y="3247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d6d37168e3_1_84"/>
          <p:cNvSpPr/>
          <p:nvPr/>
        </p:nvSpPr>
        <p:spPr>
          <a:xfrm>
            <a:off x="7901000" y="3247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d6d37168e3_1_84"/>
          <p:cNvSpPr/>
          <p:nvPr/>
        </p:nvSpPr>
        <p:spPr>
          <a:xfrm>
            <a:off x="8047400" y="3247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d6d37168e3_1_84"/>
          <p:cNvSpPr/>
          <p:nvPr/>
        </p:nvSpPr>
        <p:spPr>
          <a:xfrm>
            <a:off x="8193800" y="3247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d6d37168e3_1_84"/>
          <p:cNvSpPr/>
          <p:nvPr/>
        </p:nvSpPr>
        <p:spPr>
          <a:xfrm>
            <a:off x="7754600" y="3393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d6d37168e3_1_84"/>
          <p:cNvSpPr/>
          <p:nvPr/>
        </p:nvSpPr>
        <p:spPr>
          <a:xfrm>
            <a:off x="7901000" y="3393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d6d37168e3_1_84"/>
          <p:cNvSpPr/>
          <p:nvPr/>
        </p:nvSpPr>
        <p:spPr>
          <a:xfrm>
            <a:off x="8047400" y="3393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d6d37168e3_1_84"/>
          <p:cNvSpPr/>
          <p:nvPr/>
        </p:nvSpPr>
        <p:spPr>
          <a:xfrm>
            <a:off x="8193800" y="3393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d6d37168e3_1_84"/>
          <p:cNvSpPr/>
          <p:nvPr/>
        </p:nvSpPr>
        <p:spPr>
          <a:xfrm>
            <a:off x="7754600" y="35400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d6d37168e3_1_84"/>
          <p:cNvSpPr/>
          <p:nvPr/>
        </p:nvSpPr>
        <p:spPr>
          <a:xfrm>
            <a:off x="7901000" y="35400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d6d37168e3_1_84"/>
          <p:cNvSpPr/>
          <p:nvPr/>
        </p:nvSpPr>
        <p:spPr>
          <a:xfrm>
            <a:off x="8047400" y="35400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d6d37168e3_1_84"/>
          <p:cNvSpPr/>
          <p:nvPr/>
        </p:nvSpPr>
        <p:spPr>
          <a:xfrm>
            <a:off x="8193800" y="35400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d6d37168e3_1_84"/>
          <p:cNvSpPr/>
          <p:nvPr/>
        </p:nvSpPr>
        <p:spPr>
          <a:xfrm>
            <a:off x="8340200" y="3100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d6d37168e3_1_84"/>
          <p:cNvSpPr/>
          <p:nvPr/>
        </p:nvSpPr>
        <p:spPr>
          <a:xfrm>
            <a:off x="8486600" y="3100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d6d37168e3_1_84"/>
          <p:cNvSpPr/>
          <p:nvPr/>
        </p:nvSpPr>
        <p:spPr>
          <a:xfrm>
            <a:off x="8633000" y="3100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d6d37168e3_1_84"/>
          <p:cNvSpPr/>
          <p:nvPr/>
        </p:nvSpPr>
        <p:spPr>
          <a:xfrm>
            <a:off x="8779400" y="3100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d6d37168e3_1_84"/>
          <p:cNvSpPr/>
          <p:nvPr/>
        </p:nvSpPr>
        <p:spPr>
          <a:xfrm>
            <a:off x="8340200" y="3247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d6d37168e3_1_84"/>
          <p:cNvSpPr/>
          <p:nvPr/>
        </p:nvSpPr>
        <p:spPr>
          <a:xfrm>
            <a:off x="8486600" y="3247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d6d37168e3_1_84"/>
          <p:cNvSpPr/>
          <p:nvPr/>
        </p:nvSpPr>
        <p:spPr>
          <a:xfrm>
            <a:off x="8633000" y="3247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d6d37168e3_1_84"/>
          <p:cNvSpPr/>
          <p:nvPr/>
        </p:nvSpPr>
        <p:spPr>
          <a:xfrm>
            <a:off x="8779400" y="3247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d6d37168e3_1_84"/>
          <p:cNvSpPr/>
          <p:nvPr/>
        </p:nvSpPr>
        <p:spPr>
          <a:xfrm>
            <a:off x="8340200" y="3393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d6d37168e3_1_84"/>
          <p:cNvSpPr/>
          <p:nvPr/>
        </p:nvSpPr>
        <p:spPr>
          <a:xfrm>
            <a:off x="8486600" y="3393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d6d37168e3_1_84"/>
          <p:cNvSpPr/>
          <p:nvPr/>
        </p:nvSpPr>
        <p:spPr>
          <a:xfrm>
            <a:off x="8633000" y="3393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d6d37168e3_1_84"/>
          <p:cNvSpPr/>
          <p:nvPr/>
        </p:nvSpPr>
        <p:spPr>
          <a:xfrm>
            <a:off x="8779400" y="3393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d6d37168e3_1_84"/>
          <p:cNvSpPr/>
          <p:nvPr/>
        </p:nvSpPr>
        <p:spPr>
          <a:xfrm>
            <a:off x="8340200" y="35400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d6d37168e3_1_84"/>
          <p:cNvSpPr/>
          <p:nvPr/>
        </p:nvSpPr>
        <p:spPr>
          <a:xfrm>
            <a:off x="8486600" y="35400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d6d37168e3_1_84"/>
          <p:cNvSpPr/>
          <p:nvPr/>
        </p:nvSpPr>
        <p:spPr>
          <a:xfrm>
            <a:off x="8633000" y="35400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d6d37168e3_1_84"/>
          <p:cNvSpPr/>
          <p:nvPr/>
        </p:nvSpPr>
        <p:spPr>
          <a:xfrm>
            <a:off x="8779400" y="35400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d6d37168e3_1_84"/>
          <p:cNvSpPr/>
          <p:nvPr/>
        </p:nvSpPr>
        <p:spPr>
          <a:xfrm>
            <a:off x="7754600" y="36864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d6d37168e3_1_84"/>
          <p:cNvSpPr/>
          <p:nvPr/>
        </p:nvSpPr>
        <p:spPr>
          <a:xfrm>
            <a:off x="7901000" y="36864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d6d37168e3_1_84"/>
          <p:cNvSpPr/>
          <p:nvPr/>
        </p:nvSpPr>
        <p:spPr>
          <a:xfrm>
            <a:off x="8047400" y="36864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d6d37168e3_1_84"/>
          <p:cNvSpPr/>
          <p:nvPr/>
        </p:nvSpPr>
        <p:spPr>
          <a:xfrm>
            <a:off x="8193800" y="36864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d6d37168e3_1_84"/>
          <p:cNvSpPr/>
          <p:nvPr/>
        </p:nvSpPr>
        <p:spPr>
          <a:xfrm>
            <a:off x="7754600" y="3832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d6d37168e3_1_84"/>
          <p:cNvSpPr/>
          <p:nvPr/>
        </p:nvSpPr>
        <p:spPr>
          <a:xfrm>
            <a:off x="7901000" y="3832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d6d37168e3_1_84"/>
          <p:cNvSpPr/>
          <p:nvPr/>
        </p:nvSpPr>
        <p:spPr>
          <a:xfrm>
            <a:off x="8047400" y="3832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d6d37168e3_1_84"/>
          <p:cNvSpPr/>
          <p:nvPr/>
        </p:nvSpPr>
        <p:spPr>
          <a:xfrm>
            <a:off x="8193800" y="3832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d6d37168e3_1_84"/>
          <p:cNvSpPr/>
          <p:nvPr/>
        </p:nvSpPr>
        <p:spPr>
          <a:xfrm>
            <a:off x="7754600" y="3979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d6d37168e3_1_84"/>
          <p:cNvSpPr/>
          <p:nvPr/>
        </p:nvSpPr>
        <p:spPr>
          <a:xfrm>
            <a:off x="7901000" y="3979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d6d37168e3_1_84"/>
          <p:cNvSpPr/>
          <p:nvPr/>
        </p:nvSpPr>
        <p:spPr>
          <a:xfrm>
            <a:off x="8047400" y="3979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d6d37168e3_1_84"/>
          <p:cNvSpPr/>
          <p:nvPr/>
        </p:nvSpPr>
        <p:spPr>
          <a:xfrm>
            <a:off x="8193800" y="3979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d6d37168e3_1_84"/>
          <p:cNvSpPr/>
          <p:nvPr/>
        </p:nvSpPr>
        <p:spPr>
          <a:xfrm>
            <a:off x="7754600" y="4125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d6d37168e3_1_84"/>
          <p:cNvSpPr/>
          <p:nvPr/>
        </p:nvSpPr>
        <p:spPr>
          <a:xfrm>
            <a:off x="7901000" y="4125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d6d37168e3_1_84"/>
          <p:cNvSpPr/>
          <p:nvPr/>
        </p:nvSpPr>
        <p:spPr>
          <a:xfrm>
            <a:off x="8047400" y="4125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d6d37168e3_1_84"/>
          <p:cNvSpPr/>
          <p:nvPr/>
        </p:nvSpPr>
        <p:spPr>
          <a:xfrm>
            <a:off x="8193800" y="4125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d6d37168e3_1_84"/>
          <p:cNvSpPr/>
          <p:nvPr/>
        </p:nvSpPr>
        <p:spPr>
          <a:xfrm>
            <a:off x="8340200" y="36864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d6d37168e3_1_84"/>
          <p:cNvSpPr/>
          <p:nvPr/>
        </p:nvSpPr>
        <p:spPr>
          <a:xfrm>
            <a:off x="8486600" y="36864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d6d37168e3_1_84"/>
          <p:cNvSpPr/>
          <p:nvPr/>
        </p:nvSpPr>
        <p:spPr>
          <a:xfrm>
            <a:off x="8633000" y="36864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d6d37168e3_1_84"/>
          <p:cNvSpPr/>
          <p:nvPr/>
        </p:nvSpPr>
        <p:spPr>
          <a:xfrm>
            <a:off x="8779400" y="36864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d6d37168e3_1_84"/>
          <p:cNvSpPr/>
          <p:nvPr/>
        </p:nvSpPr>
        <p:spPr>
          <a:xfrm>
            <a:off x="8340200" y="3832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gd6d37168e3_1_84"/>
          <p:cNvSpPr/>
          <p:nvPr/>
        </p:nvSpPr>
        <p:spPr>
          <a:xfrm>
            <a:off x="8486600" y="3832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d6d37168e3_1_84"/>
          <p:cNvSpPr/>
          <p:nvPr/>
        </p:nvSpPr>
        <p:spPr>
          <a:xfrm>
            <a:off x="8633000" y="3832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d6d37168e3_1_84"/>
          <p:cNvSpPr/>
          <p:nvPr/>
        </p:nvSpPr>
        <p:spPr>
          <a:xfrm>
            <a:off x="8779400" y="38328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gd6d37168e3_1_84"/>
          <p:cNvSpPr/>
          <p:nvPr/>
        </p:nvSpPr>
        <p:spPr>
          <a:xfrm>
            <a:off x="8340200" y="3979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d6d37168e3_1_84"/>
          <p:cNvSpPr/>
          <p:nvPr/>
        </p:nvSpPr>
        <p:spPr>
          <a:xfrm>
            <a:off x="8486600" y="3979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d6d37168e3_1_84"/>
          <p:cNvSpPr/>
          <p:nvPr/>
        </p:nvSpPr>
        <p:spPr>
          <a:xfrm>
            <a:off x="8633000" y="3979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d6d37168e3_1_84"/>
          <p:cNvSpPr/>
          <p:nvPr/>
        </p:nvSpPr>
        <p:spPr>
          <a:xfrm>
            <a:off x="8779400" y="39792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d6d37168e3_1_84"/>
          <p:cNvSpPr/>
          <p:nvPr/>
        </p:nvSpPr>
        <p:spPr>
          <a:xfrm>
            <a:off x="8340200" y="4125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d6d37168e3_1_84"/>
          <p:cNvSpPr/>
          <p:nvPr/>
        </p:nvSpPr>
        <p:spPr>
          <a:xfrm>
            <a:off x="8486600" y="4125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d6d37168e3_1_84"/>
          <p:cNvSpPr/>
          <p:nvPr/>
        </p:nvSpPr>
        <p:spPr>
          <a:xfrm>
            <a:off x="8633000" y="4125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d6d37168e3_1_84"/>
          <p:cNvSpPr/>
          <p:nvPr/>
        </p:nvSpPr>
        <p:spPr>
          <a:xfrm>
            <a:off x="8779400" y="4125625"/>
            <a:ext cx="70200" cy="70200"/>
          </a:xfrm>
          <a:prstGeom prst="flowChartConnector">
            <a:avLst/>
          </a:prstGeom>
          <a:solidFill>
            <a:srgbClr val="A8C0FF">
              <a:alpha val="9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d6d37168e3_1_84"/>
          <p:cNvSpPr txBox="1"/>
          <p:nvPr>
            <p:ph type="ctrTitle"/>
          </p:nvPr>
        </p:nvSpPr>
        <p:spPr>
          <a:xfrm>
            <a:off x="295275" y="387075"/>
            <a:ext cx="6003300" cy="100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lang="en" sz="3800">
                <a:latin typeface="Nunito"/>
                <a:ea typeface="Nunito"/>
                <a:cs typeface="Nunito"/>
                <a:sym typeface="Nunito"/>
              </a:rPr>
              <a:t>Conclusions</a:t>
            </a:r>
            <a:endParaRPr b="1" sz="3800">
              <a:latin typeface="Nunito"/>
              <a:ea typeface="Nunito"/>
              <a:cs typeface="Nunito"/>
              <a:sym typeface="Nunito"/>
            </a:endParaRPr>
          </a:p>
        </p:txBody>
      </p:sp>
      <p:sp>
        <p:nvSpPr>
          <p:cNvPr id="622" name="Google Shape;622;gd6d37168e3_1_84"/>
          <p:cNvSpPr txBox="1"/>
          <p:nvPr>
            <p:ph idx="4294967295" type="body"/>
          </p:nvPr>
        </p:nvSpPr>
        <p:spPr>
          <a:xfrm>
            <a:off x="295275" y="1452275"/>
            <a:ext cx="6003300" cy="3431100"/>
          </a:xfrm>
          <a:prstGeom prst="rect">
            <a:avLst/>
          </a:prstGeom>
          <a:noFill/>
          <a:ln>
            <a:noFill/>
          </a:ln>
        </p:spPr>
        <p:txBody>
          <a:bodyPr anchorCtr="0" anchor="ctr" bIns="91425" lIns="91425" spcFirstLastPara="1" rIns="91425" wrap="square" tIns="91425">
            <a:noAutofit/>
          </a:bodyPr>
          <a:lstStyle/>
          <a:p>
            <a:pPr indent="-304800" lvl="0" marL="457200" rtl="0" algn="l">
              <a:spcBef>
                <a:spcPts val="1200"/>
              </a:spcBef>
              <a:spcAft>
                <a:spcPts val="0"/>
              </a:spcAft>
              <a:buClr>
                <a:srgbClr val="000000"/>
              </a:buClr>
              <a:buSzPts val="1200"/>
              <a:buFont typeface="Karla"/>
              <a:buChar char="➔"/>
            </a:pPr>
            <a:r>
              <a:rPr lang="en" sz="1100">
                <a:solidFill>
                  <a:schemeClr val="dk1"/>
                </a:solidFill>
                <a:latin typeface="Roboto"/>
                <a:ea typeface="Roboto"/>
                <a:cs typeface="Roboto"/>
                <a:sym typeface="Roboto"/>
              </a:rPr>
              <a:t>Gran avanç que ens facilita la vida</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Procés difícil</a:t>
            </a:r>
            <a:endParaRPr sz="110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Hem de seguir les regulacions</a:t>
            </a:r>
            <a:endParaRPr sz="11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d3bd65391c_0_73"/>
          <p:cNvSpPr txBox="1"/>
          <p:nvPr>
            <p:ph idx="2" type="body"/>
          </p:nvPr>
        </p:nvSpPr>
        <p:spPr>
          <a:xfrm>
            <a:off x="2739675" y="1830350"/>
            <a:ext cx="6092400" cy="2768100"/>
          </a:xfrm>
          <a:prstGeom prst="rect">
            <a:avLst/>
          </a:prstGeom>
          <a:noFill/>
          <a:ln>
            <a:noFill/>
          </a:ln>
        </p:spPr>
        <p:txBody>
          <a:bodyPr anchorCtr="0" anchor="ctr" bIns="91425" lIns="91425" spcFirstLastPara="1" rIns="91425" wrap="square" tIns="91425">
            <a:noAutofit/>
          </a:bodyPr>
          <a:lstStyle/>
          <a:p>
            <a:pPr indent="-304800" lvl="0" marL="457200" rtl="0" algn="l">
              <a:spcBef>
                <a:spcPts val="1200"/>
              </a:spcBef>
              <a:spcAft>
                <a:spcPts val="0"/>
              </a:spcAft>
              <a:buClr>
                <a:schemeClr val="dk1"/>
              </a:buClr>
              <a:buSzPts val="1200"/>
              <a:buFont typeface="Karla"/>
              <a:buChar char="➔"/>
            </a:pPr>
            <a:r>
              <a:rPr i="1" lang="en" sz="1000">
                <a:solidFill>
                  <a:schemeClr val="dk1"/>
                </a:solidFill>
                <a:latin typeface="Roboto"/>
                <a:ea typeface="Roboto"/>
                <a:cs typeface="Roboto"/>
                <a:sym typeface="Roboto"/>
              </a:rPr>
              <a:t>What is Nanotechnology and What Can It Do?</a:t>
            </a:r>
            <a:r>
              <a:rPr lang="en" sz="1000">
                <a:solidFill>
                  <a:schemeClr val="dk1"/>
                </a:solidFill>
                <a:latin typeface="Roboto"/>
                <a:ea typeface="Roboto"/>
                <a:cs typeface="Roboto"/>
                <a:sym typeface="Roboto"/>
              </a:rPr>
              <a:t> (n.d.). Retrieved March 5, 2021, from </a:t>
            </a:r>
            <a:r>
              <a:rPr lang="en" sz="1000" u="sng">
                <a:solidFill>
                  <a:srgbClr val="A64D79"/>
                </a:solidFill>
                <a:latin typeface="Roboto"/>
                <a:ea typeface="Roboto"/>
                <a:cs typeface="Roboto"/>
                <a:sym typeface="Roboto"/>
                <a:hlinkClick r:id="rId3">
                  <a:extLst>
                    <a:ext uri="{A12FA001-AC4F-418D-AE19-62706E023703}">
                      <ahyp:hlinkClr val="tx"/>
                    </a:ext>
                  </a:extLst>
                </a:hlinkClick>
              </a:rPr>
              <a:t>https://www.azonano.com/article.aspx?ArticleID=1134</a:t>
            </a:r>
            <a:r>
              <a:rPr lang="en" sz="1000">
                <a:solidFill>
                  <a:srgbClr val="A64D79"/>
                </a:solidFill>
                <a:latin typeface="Roboto"/>
                <a:ea typeface="Roboto"/>
                <a:cs typeface="Roboto"/>
                <a:sym typeface="Roboto"/>
              </a:rPr>
              <a:t> </a:t>
            </a:r>
            <a:endParaRPr sz="1000">
              <a:solidFill>
                <a:srgbClr val="A64D79"/>
              </a:solidFill>
              <a:latin typeface="Roboto"/>
              <a:ea typeface="Roboto"/>
              <a:cs typeface="Roboto"/>
              <a:sym typeface="Roboto"/>
            </a:endParaRPr>
          </a:p>
          <a:p>
            <a:pPr indent="-304800" lvl="0" marL="457200" rtl="0" algn="l">
              <a:spcBef>
                <a:spcPts val="0"/>
              </a:spcBef>
              <a:spcAft>
                <a:spcPts val="0"/>
              </a:spcAft>
              <a:buClr>
                <a:schemeClr val="dk1"/>
              </a:buClr>
              <a:buSzPts val="1200"/>
              <a:buFont typeface="Karla"/>
              <a:buChar char="➔"/>
            </a:pPr>
            <a:r>
              <a:rPr i="1" lang="en" sz="1000">
                <a:solidFill>
                  <a:schemeClr val="dk1"/>
                </a:solidFill>
                <a:latin typeface="Roboto"/>
                <a:ea typeface="Roboto"/>
                <a:cs typeface="Roboto"/>
                <a:sym typeface="Roboto"/>
              </a:rPr>
              <a:t>What is a Nanomaterial? - Definition, Examples and Uses - TWI</a:t>
            </a:r>
            <a:r>
              <a:rPr lang="en" sz="1000">
                <a:solidFill>
                  <a:schemeClr val="dk1"/>
                </a:solidFill>
                <a:latin typeface="Roboto"/>
                <a:ea typeface="Roboto"/>
                <a:cs typeface="Roboto"/>
                <a:sym typeface="Roboto"/>
              </a:rPr>
              <a:t>. (n.d.). Retrieved March 5, 2021, from </a:t>
            </a:r>
            <a:r>
              <a:rPr lang="en" sz="1000" u="sng">
                <a:solidFill>
                  <a:srgbClr val="A64D79"/>
                </a:solidFill>
                <a:latin typeface="Roboto"/>
                <a:ea typeface="Roboto"/>
                <a:cs typeface="Roboto"/>
                <a:sym typeface="Roboto"/>
                <a:hlinkClick r:id="rId4">
                  <a:extLst>
                    <a:ext uri="{A12FA001-AC4F-418D-AE19-62706E023703}">
                      <ahyp:hlinkClr val="tx"/>
                    </a:ext>
                  </a:extLst>
                </a:hlinkClick>
              </a:rPr>
              <a:t>https://www.twi-global.com/technical-knowledge/faqs/what-is-a-nanomaterial</a:t>
            </a:r>
            <a:r>
              <a:rPr lang="en" sz="1000">
                <a:solidFill>
                  <a:srgbClr val="A64D79"/>
                </a:solidFill>
                <a:latin typeface="Roboto"/>
                <a:ea typeface="Roboto"/>
                <a:cs typeface="Roboto"/>
                <a:sym typeface="Roboto"/>
              </a:rPr>
              <a:t> </a:t>
            </a:r>
            <a:endParaRPr sz="1000">
              <a:solidFill>
                <a:srgbClr val="A64D79"/>
              </a:solidFill>
              <a:latin typeface="Roboto"/>
              <a:ea typeface="Roboto"/>
              <a:cs typeface="Roboto"/>
              <a:sym typeface="Roboto"/>
            </a:endParaRPr>
          </a:p>
          <a:p>
            <a:pPr indent="-304800" lvl="0" marL="457200" rtl="0" algn="l">
              <a:spcBef>
                <a:spcPts val="0"/>
              </a:spcBef>
              <a:spcAft>
                <a:spcPts val="0"/>
              </a:spcAft>
              <a:buClr>
                <a:schemeClr val="dk1"/>
              </a:buClr>
              <a:buSzPts val="1200"/>
              <a:buFont typeface="Karla"/>
              <a:buChar char="➔"/>
            </a:pPr>
            <a:r>
              <a:rPr i="1" lang="en" sz="1000">
                <a:solidFill>
                  <a:schemeClr val="dk1"/>
                </a:solidFill>
                <a:latin typeface="Roboto"/>
                <a:ea typeface="Roboto"/>
                <a:cs typeface="Roboto"/>
                <a:sym typeface="Roboto"/>
              </a:rPr>
              <a:t>Nanoclusters - Wikipedia</a:t>
            </a:r>
            <a:r>
              <a:rPr lang="en" sz="1000">
                <a:solidFill>
                  <a:schemeClr val="dk1"/>
                </a:solidFill>
                <a:latin typeface="Roboto"/>
                <a:ea typeface="Roboto"/>
                <a:cs typeface="Roboto"/>
                <a:sym typeface="Roboto"/>
              </a:rPr>
              <a:t>. (n.d.). Retrieved March 5, 2021, from </a:t>
            </a:r>
            <a:r>
              <a:rPr lang="en" sz="1000" u="sng">
                <a:solidFill>
                  <a:srgbClr val="A64D79"/>
                </a:solidFill>
                <a:latin typeface="Roboto"/>
                <a:ea typeface="Roboto"/>
                <a:cs typeface="Roboto"/>
                <a:sym typeface="Roboto"/>
                <a:hlinkClick r:id="rId5">
                  <a:extLst>
                    <a:ext uri="{A12FA001-AC4F-418D-AE19-62706E023703}">
                      <ahyp:hlinkClr val="tx"/>
                    </a:ext>
                  </a:extLst>
                </a:hlinkClick>
              </a:rPr>
              <a:t>https://en.wikipedia.org/wiki/Nanoclusters</a:t>
            </a:r>
            <a:r>
              <a:rPr lang="en" sz="1000">
                <a:solidFill>
                  <a:srgbClr val="A64D79"/>
                </a:solidFill>
                <a:latin typeface="Roboto"/>
                <a:ea typeface="Roboto"/>
                <a:cs typeface="Roboto"/>
                <a:sym typeface="Roboto"/>
              </a:rPr>
              <a:t> </a:t>
            </a:r>
            <a:endParaRPr sz="1000">
              <a:solidFill>
                <a:srgbClr val="A64D79"/>
              </a:solidFill>
              <a:latin typeface="Roboto"/>
              <a:ea typeface="Roboto"/>
              <a:cs typeface="Roboto"/>
              <a:sym typeface="Roboto"/>
            </a:endParaRPr>
          </a:p>
          <a:p>
            <a:pPr indent="-304800" lvl="0" marL="457200" rtl="0" algn="l">
              <a:spcBef>
                <a:spcPts val="0"/>
              </a:spcBef>
              <a:spcAft>
                <a:spcPts val="0"/>
              </a:spcAft>
              <a:buClr>
                <a:schemeClr val="dk1"/>
              </a:buClr>
              <a:buSzPts val="1200"/>
              <a:buFont typeface="Karla"/>
              <a:buChar char="➔"/>
            </a:pPr>
            <a:r>
              <a:rPr i="1" lang="en" sz="1000">
                <a:solidFill>
                  <a:schemeClr val="dk1"/>
                </a:solidFill>
                <a:latin typeface="Roboto"/>
                <a:ea typeface="Roboto"/>
                <a:cs typeface="Roboto"/>
                <a:sym typeface="Roboto"/>
              </a:rPr>
              <a:t>Nanoparticles - what they are, how they are made</a:t>
            </a:r>
            <a:r>
              <a:rPr lang="en" sz="1000">
                <a:solidFill>
                  <a:schemeClr val="dk1"/>
                </a:solidFill>
                <a:latin typeface="Roboto"/>
                <a:ea typeface="Roboto"/>
                <a:cs typeface="Roboto"/>
                <a:sym typeface="Roboto"/>
              </a:rPr>
              <a:t>. (n.d.). Retrieved March 5, 2021, from </a:t>
            </a:r>
            <a:r>
              <a:rPr lang="en" sz="1000" u="sng">
                <a:solidFill>
                  <a:srgbClr val="A64D79"/>
                </a:solidFill>
                <a:latin typeface="Roboto"/>
                <a:ea typeface="Roboto"/>
                <a:cs typeface="Roboto"/>
                <a:sym typeface="Roboto"/>
                <a:hlinkClick r:id="rId6">
                  <a:extLst>
                    <a:ext uri="{A12FA001-AC4F-418D-AE19-62706E023703}">
                      <ahyp:hlinkClr val="tx"/>
                    </a:ext>
                  </a:extLst>
                </a:hlinkClick>
              </a:rPr>
              <a:t>https://www.nanowerk.com/how_nanoparticles_are_made.php</a:t>
            </a:r>
            <a:r>
              <a:rPr lang="en" sz="1000">
                <a:solidFill>
                  <a:srgbClr val="A64D79"/>
                </a:solidFill>
                <a:latin typeface="Roboto"/>
                <a:ea typeface="Roboto"/>
                <a:cs typeface="Roboto"/>
                <a:sym typeface="Roboto"/>
              </a:rPr>
              <a:t> </a:t>
            </a:r>
            <a:endParaRPr sz="1000">
              <a:solidFill>
                <a:srgbClr val="A64D79"/>
              </a:solidFill>
              <a:latin typeface="Roboto"/>
              <a:ea typeface="Roboto"/>
              <a:cs typeface="Roboto"/>
              <a:sym typeface="Roboto"/>
            </a:endParaRPr>
          </a:p>
          <a:p>
            <a:pPr indent="-304800" lvl="0" marL="457200" rtl="0" algn="l">
              <a:spcBef>
                <a:spcPts val="0"/>
              </a:spcBef>
              <a:spcAft>
                <a:spcPts val="0"/>
              </a:spcAft>
              <a:buClr>
                <a:schemeClr val="dk1"/>
              </a:buClr>
              <a:buSzPts val="1200"/>
              <a:buFont typeface="Karla"/>
              <a:buChar char="➔"/>
            </a:pPr>
            <a:r>
              <a:rPr i="1" lang="en" sz="1000">
                <a:solidFill>
                  <a:schemeClr val="dk1"/>
                </a:solidFill>
                <a:latin typeface="Roboto"/>
                <a:ea typeface="Roboto"/>
                <a:cs typeface="Roboto"/>
                <a:sym typeface="Roboto"/>
              </a:rPr>
              <a:t>¿Qué es la nanotecnología? | Información sobre la seguridad química</a:t>
            </a:r>
            <a:r>
              <a:rPr lang="en" sz="1000">
                <a:solidFill>
                  <a:schemeClr val="dk1"/>
                </a:solidFill>
                <a:latin typeface="Roboto"/>
                <a:ea typeface="Roboto"/>
                <a:cs typeface="Roboto"/>
                <a:sym typeface="Roboto"/>
              </a:rPr>
              <a:t>. (n.d.). Retrieved March 5, 2021, from </a:t>
            </a:r>
            <a:r>
              <a:rPr lang="en" sz="1000" u="sng">
                <a:solidFill>
                  <a:srgbClr val="A64D79"/>
                </a:solidFill>
                <a:latin typeface="Roboto"/>
                <a:ea typeface="Roboto"/>
                <a:cs typeface="Roboto"/>
                <a:sym typeface="Roboto"/>
                <a:hlinkClick r:id="rId7">
                  <a:extLst>
                    <a:ext uri="{A12FA001-AC4F-418D-AE19-62706E023703}">
                      <ahyp:hlinkClr val="tx"/>
                    </a:ext>
                  </a:extLst>
                </a:hlinkClick>
              </a:rPr>
              <a:t>https://www.chemicalsafetyfacts.org/es/nanotecnologia/#answering-questions</a:t>
            </a:r>
            <a:r>
              <a:rPr lang="en" sz="1000">
                <a:solidFill>
                  <a:srgbClr val="A64D79"/>
                </a:solidFill>
                <a:latin typeface="Roboto"/>
                <a:ea typeface="Roboto"/>
                <a:cs typeface="Roboto"/>
                <a:sym typeface="Roboto"/>
              </a:rPr>
              <a:t> </a:t>
            </a:r>
            <a:endParaRPr sz="1000">
              <a:solidFill>
                <a:srgbClr val="A64D79"/>
              </a:solidFill>
              <a:latin typeface="Roboto"/>
              <a:ea typeface="Roboto"/>
              <a:cs typeface="Roboto"/>
              <a:sym typeface="Roboto"/>
            </a:endParaRPr>
          </a:p>
          <a:p>
            <a:pPr indent="-304800" lvl="0" marL="457200" rtl="0" algn="l">
              <a:spcBef>
                <a:spcPts val="0"/>
              </a:spcBef>
              <a:spcAft>
                <a:spcPts val="0"/>
              </a:spcAft>
              <a:buClr>
                <a:schemeClr val="dk1"/>
              </a:buClr>
              <a:buSzPts val="1200"/>
              <a:buFont typeface="Karla"/>
              <a:buChar char="➔"/>
            </a:pPr>
            <a:r>
              <a:rPr i="1" lang="en" sz="1000">
                <a:solidFill>
                  <a:schemeClr val="dk1"/>
                </a:solidFill>
                <a:latin typeface="Roboto"/>
                <a:ea typeface="Roboto"/>
                <a:cs typeface="Roboto"/>
                <a:sym typeface="Roboto"/>
              </a:rPr>
              <a:t>2019’s Most-innovative Countries in Nanotechnology | STATNANO</a:t>
            </a:r>
            <a:r>
              <a:rPr lang="en" sz="1000">
                <a:solidFill>
                  <a:schemeClr val="dk1"/>
                </a:solidFill>
                <a:latin typeface="Roboto"/>
                <a:ea typeface="Roboto"/>
                <a:cs typeface="Roboto"/>
                <a:sym typeface="Roboto"/>
              </a:rPr>
              <a:t>. (n.d.). Retrieved April 21, 2021, from </a:t>
            </a:r>
            <a:r>
              <a:rPr lang="en" sz="1000" u="sng">
                <a:solidFill>
                  <a:srgbClr val="A64D79"/>
                </a:solidFill>
                <a:latin typeface="Roboto"/>
                <a:ea typeface="Roboto"/>
                <a:cs typeface="Roboto"/>
                <a:sym typeface="Roboto"/>
                <a:hlinkClick r:id="rId8">
                  <a:extLst>
                    <a:ext uri="{A12FA001-AC4F-418D-AE19-62706E023703}">
                      <ahyp:hlinkClr val="tx"/>
                    </a:ext>
                  </a:extLst>
                </a:hlinkClick>
              </a:rPr>
              <a:t>https://statnano.com/news/67294/2019%27s-Most-innovative-Countries-in-Nanotechnology</a:t>
            </a:r>
            <a:r>
              <a:rPr lang="en" sz="1000" u="sng">
                <a:solidFill>
                  <a:srgbClr val="A64D79"/>
                </a:solidFill>
                <a:latin typeface="Roboto"/>
                <a:ea typeface="Roboto"/>
                <a:cs typeface="Roboto"/>
                <a:sym typeface="Roboto"/>
              </a:rPr>
              <a:t> </a:t>
            </a:r>
            <a:endParaRPr sz="1000" u="sng">
              <a:solidFill>
                <a:srgbClr val="A64D79"/>
              </a:solidFill>
              <a:latin typeface="Roboto"/>
              <a:ea typeface="Roboto"/>
              <a:cs typeface="Roboto"/>
              <a:sym typeface="Roboto"/>
            </a:endParaRPr>
          </a:p>
          <a:p>
            <a:pPr indent="-304800" lvl="0" marL="457200" rtl="0" algn="l">
              <a:spcBef>
                <a:spcPts val="0"/>
              </a:spcBef>
              <a:spcAft>
                <a:spcPts val="0"/>
              </a:spcAft>
              <a:buClr>
                <a:schemeClr val="dk1"/>
              </a:buClr>
              <a:buSzPts val="1200"/>
              <a:buFont typeface="Karla"/>
              <a:buChar char="➔"/>
            </a:pPr>
            <a:r>
              <a:rPr i="1" lang="en" sz="1000">
                <a:solidFill>
                  <a:schemeClr val="dk1"/>
                </a:solidFill>
                <a:latin typeface="Roboto"/>
                <a:ea typeface="Roboto"/>
                <a:cs typeface="Roboto"/>
                <a:sym typeface="Roboto"/>
              </a:rPr>
              <a:t>Nanotechnology Applications, examples and advantages - Iberdrola</a:t>
            </a:r>
            <a:r>
              <a:rPr lang="en" sz="1000">
                <a:solidFill>
                  <a:schemeClr val="dk1"/>
                </a:solidFill>
                <a:latin typeface="Roboto"/>
                <a:ea typeface="Roboto"/>
                <a:cs typeface="Roboto"/>
                <a:sym typeface="Roboto"/>
              </a:rPr>
              <a:t>. (n.d.). Retrieved April 21, 2021, from </a:t>
            </a:r>
            <a:r>
              <a:rPr lang="en" sz="1000" u="sng">
                <a:solidFill>
                  <a:srgbClr val="A64D79"/>
                </a:solidFill>
                <a:latin typeface="Roboto"/>
                <a:ea typeface="Roboto"/>
                <a:cs typeface="Roboto"/>
                <a:sym typeface="Roboto"/>
                <a:hlinkClick r:id="rId9">
                  <a:extLst>
                    <a:ext uri="{A12FA001-AC4F-418D-AE19-62706E023703}">
                      <ahyp:hlinkClr val="tx"/>
                    </a:ext>
                  </a:extLst>
                </a:hlinkClick>
              </a:rPr>
              <a:t>https://www.iberdrola.com/innovation/nanotechnology-applications</a:t>
            </a:r>
            <a:r>
              <a:rPr lang="en" sz="1000" u="sng">
                <a:solidFill>
                  <a:srgbClr val="A64D79"/>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628" name="Google Shape;628;gd3bd65391c_0_73"/>
          <p:cNvSpPr txBox="1"/>
          <p:nvPr>
            <p:ph type="title"/>
          </p:nvPr>
        </p:nvSpPr>
        <p:spPr>
          <a:xfrm>
            <a:off x="2828925" y="445025"/>
            <a:ext cx="6003300" cy="123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SzPts val="5200"/>
              <a:buNone/>
            </a:pPr>
            <a:r>
              <a:rPr b="1" lang="en" sz="3800">
                <a:latin typeface="Nunito"/>
                <a:ea typeface="Nunito"/>
                <a:cs typeface="Nunito"/>
                <a:sym typeface="Nunito"/>
              </a:rPr>
              <a:t>Bibliografia</a:t>
            </a:r>
            <a:endParaRPr b="1" sz="3800">
              <a:latin typeface="Nunito"/>
              <a:ea typeface="Nunito"/>
              <a:cs typeface="Nunito"/>
              <a:sym typeface="Nunito"/>
            </a:endParaRPr>
          </a:p>
        </p:txBody>
      </p:sp>
      <p:sp>
        <p:nvSpPr>
          <p:cNvPr id="629" name="Google Shape;629;gd3bd65391c_0_73"/>
          <p:cNvSpPr/>
          <p:nvPr/>
        </p:nvSpPr>
        <p:spPr>
          <a:xfrm>
            <a:off x="0" y="0"/>
            <a:ext cx="2588400" cy="5143500"/>
          </a:xfrm>
          <a:prstGeom prst="rect">
            <a:avLst/>
          </a:prstGeom>
          <a:gradFill>
            <a:gsLst>
              <a:gs pos="0">
                <a:srgbClr val="FBD3E9">
                  <a:alpha val="98039"/>
                </a:srgbClr>
              </a:gs>
              <a:gs pos="100000">
                <a:srgbClr val="BB377D"/>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d3bd65391c_0_73"/>
          <p:cNvSpPr/>
          <p:nvPr/>
        </p:nvSpPr>
        <p:spPr>
          <a:xfrm>
            <a:off x="-623600" y="4125625"/>
            <a:ext cx="1591200" cy="1591200"/>
          </a:xfrm>
          <a:prstGeom prst="donut">
            <a:avLst>
              <a:gd fmla="val 12669" name="adj"/>
            </a:avLst>
          </a:prstGeom>
          <a:gradFill>
            <a:gsLst>
              <a:gs pos="0">
                <a:srgbClr val="FBD3E9">
                  <a:alpha val="98039"/>
                </a:srgbClr>
              </a:gs>
              <a:gs pos="100000">
                <a:srgbClr val="BB377D"/>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d3bd65391c_0_73"/>
          <p:cNvSpPr/>
          <p:nvPr/>
        </p:nvSpPr>
        <p:spPr>
          <a:xfrm>
            <a:off x="1362075" y="485775"/>
            <a:ext cx="590400" cy="515400"/>
          </a:xfrm>
          <a:prstGeom prst="parallelogram">
            <a:avLst>
              <a:gd fmla="val 100000" name="adj"/>
            </a:avLst>
          </a:prstGeom>
          <a:solidFill>
            <a:srgbClr val="FBD3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d3bd65391c_0_73"/>
          <p:cNvSpPr/>
          <p:nvPr/>
        </p:nvSpPr>
        <p:spPr>
          <a:xfrm>
            <a:off x="1209675" y="473675"/>
            <a:ext cx="590400" cy="515400"/>
          </a:xfrm>
          <a:prstGeom prst="parallelogram">
            <a:avLst>
              <a:gd fmla="val 100000" name="adj"/>
            </a:avLst>
          </a:prstGeom>
          <a:solidFill>
            <a:srgbClr val="FBD3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d3bd65391c_0_73"/>
          <p:cNvSpPr/>
          <p:nvPr/>
        </p:nvSpPr>
        <p:spPr>
          <a:xfrm>
            <a:off x="1514475" y="473675"/>
            <a:ext cx="590400" cy="515400"/>
          </a:xfrm>
          <a:prstGeom prst="parallelogram">
            <a:avLst>
              <a:gd fmla="val 100000" name="adj"/>
            </a:avLst>
          </a:prstGeom>
          <a:solidFill>
            <a:srgbClr val="FBD3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d3bd65391c_0_73"/>
          <p:cNvSpPr/>
          <p:nvPr/>
        </p:nvSpPr>
        <p:spPr>
          <a:xfrm>
            <a:off x="1666875" y="473675"/>
            <a:ext cx="590400" cy="515400"/>
          </a:xfrm>
          <a:prstGeom prst="parallelogram">
            <a:avLst>
              <a:gd fmla="val 100000" name="adj"/>
            </a:avLst>
          </a:prstGeom>
          <a:solidFill>
            <a:srgbClr val="FBD3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d3bd65391c_0_73"/>
          <p:cNvSpPr/>
          <p:nvPr/>
        </p:nvSpPr>
        <p:spPr>
          <a:xfrm>
            <a:off x="1057275" y="473675"/>
            <a:ext cx="590400" cy="515400"/>
          </a:xfrm>
          <a:prstGeom prst="parallelogram">
            <a:avLst>
              <a:gd fmla="val 100000" name="adj"/>
            </a:avLst>
          </a:prstGeom>
          <a:solidFill>
            <a:srgbClr val="FBD3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txBox="1"/>
          <p:nvPr>
            <p:ph type="title"/>
          </p:nvPr>
        </p:nvSpPr>
        <p:spPr>
          <a:xfrm>
            <a:off x="2559650" y="445025"/>
            <a:ext cx="6272700" cy="572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b="1" lang="en" sz="3800">
                <a:latin typeface="Nunito"/>
                <a:ea typeface="Nunito"/>
                <a:cs typeface="Nunito"/>
                <a:sym typeface="Nunito"/>
              </a:rPr>
              <a:t>Què és la nanotecnologia?</a:t>
            </a:r>
            <a:endParaRPr b="1" sz="3800">
              <a:latin typeface="Nunito"/>
              <a:ea typeface="Nunito"/>
              <a:cs typeface="Nunito"/>
              <a:sym typeface="Nunito"/>
            </a:endParaRPr>
          </a:p>
        </p:txBody>
      </p:sp>
      <p:sp>
        <p:nvSpPr>
          <p:cNvPr id="69" name="Google Shape;69;p3"/>
          <p:cNvSpPr/>
          <p:nvPr/>
        </p:nvSpPr>
        <p:spPr>
          <a:xfrm>
            <a:off x="-28750" y="0"/>
            <a:ext cx="2588400" cy="5143500"/>
          </a:xfrm>
          <a:prstGeom prst="rect">
            <a:avLst/>
          </a:prstGeom>
          <a:gradFill>
            <a:gsLst>
              <a:gs pos="0">
                <a:srgbClr val="FF7F39"/>
              </a:gs>
              <a:gs pos="100000">
                <a:srgbClr val="FFAD76"/>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623600" y="4125625"/>
            <a:ext cx="1591200" cy="1591200"/>
          </a:xfrm>
          <a:prstGeom prst="donut">
            <a:avLst>
              <a:gd fmla="val 12669" name="adj"/>
            </a:avLst>
          </a:prstGeom>
          <a:gradFill>
            <a:gsLst>
              <a:gs pos="0">
                <a:srgbClr val="FF7F39"/>
              </a:gs>
              <a:gs pos="100000">
                <a:srgbClr val="FFAD76"/>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1362075" y="485775"/>
            <a:ext cx="590400" cy="515400"/>
          </a:xfrm>
          <a:prstGeom prst="parallelogram">
            <a:avLst>
              <a:gd fmla="val 100000" name="adj"/>
            </a:avLst>
          </a:prstGeom>
          <a:solidFill>
            <a:srgbClr val="FFC9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1209675" y="473675"/>
            <a:ext cx="590400" cy="515400"/>
          </a:xfrm>
          <a:prstGeom prst="parallelogram">
            <a:avLst>
              <a:gd fmla="val 100000" name="adj"/>
            </a:avLst>
          </a:prstGeom>
          <a:solidFill>
            <a:srgbClr val="FFC9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1514475" y="473675"/>
            <a:ext cx="590400" cy="515400"/>
          </a:xfrm>
          <a:prstGeom prst="parallelogram">
            <a:avLst>
              <a:gd fmla="val 100000" name="adj"/>
            </a:avLst>
          </a:prstGeom>
          <a:solidFill>
            <a:srgbClr val="FFC9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1666875" y="473675"/>
            <a:ext cx="590400" cy="515400"/>
          </a:xfrm>
          <a:prstGeom prst="parallelogram">
            <a:avLst>
              <a:gd fmla="val 100000" name="adj"/>
            </a:avLst>
          </a:prstGeom>
          <a:solidFill>
            <a:srgbClr val="FFC9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1057275" y="473675"/>
            <a:ext cx="590400" cy="515400"/>
          </a:xfrm>
          <a:prstGeom prst="parallelogram">
            <a:avLst>
              <a:gd fmla="val 100000" name="adj"/>
            </a:avLst>
          </a:prstGeom>
          <a:solidFill>
            <a:srgbClr val="FFC9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txBox="1"/>
          <p:nvPr>
            <p:ph idx="2" type="body"/>
          </p:nvPr>
        </p:nvSpPr>
        <p:spPr>
          <a:xfrm>
            <a:off x="2828925" y="1152475"/>
            <a:ext cx="6003300" cy="8466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Karla"/>
              <a:buChar char="➔"/>
            </a:pPr>
            <a:r>
              <a:rPr lang="en" sz="1100">
                <a:solidFill>
                  <a:schemeClr val="dk1"/>
                </a:solidFill>
                <a:latin typeface="Roboto"/>
                <a:ea typeface="Roboto"/>
                <a:cs typeface="Roboto"/>
                <a:sym typeface="Roboto"/>
              </a:rPr>
              <a:t>Camp d'investigació i innovació</a:t>
            </a:r>
            <a:endParaRPr sz="1100">
              <a:solidFill>
                <a:schemeClr val="dk1"/>
              </a:solidFill>
              <a:latin typeface="Roboto"/>
              <a:ea typeface="Roboto"/>
              <a:cs typeface="Roboto"/>
              <a:sym typeface="Roboto"/>
            </a:endParaRPr>
          </a:p>
          <a:p>
            <a:pPr indent="-304800" lvl="0" marL="457200" rtl="0" algn="just">
              <a:spcBef>
                <a:spcPts val="0"/>
              </a:spcBef>
              <a:spcAft>
                <a:spcPts val="0"/>
              </a:spcAft>
              <a:buClr>
                <a:schemeClr val="dk1"/>
              </a:buClr>
              <a:buSzPts val="1200"/>
              <a:buFont typeface="Karla"/>
              <a:buChar char="➔"/>
            </a:pPr>
            <a:r>
              <a:rPr lang="en" sz="1100">
                <a:solidFill>
                  <a:schemeClr val="dk1"/>
                </a:solidFill>
                <a:latin typeface="Roboto"/>
                <a:ea typeface="Roboto"/>
                <a:cs typeface="Roboto"/>
                <a:sym typeface="Roboto"/>
              </a:rPr>
              <a:t>Construcció de "coses" a escala d'àtoms i molècules</a:t>
            </a:r>
            <a:endParaRPr sz="1100">
              <a:solidFill>
                <a:schemeClr val="dk1"/>
              </a:solidFill>
              <a:latin typeface="Roboto"/>
              <a:ea typeface="Roboto"/>
              <a:cs typeface="Roboto"/>
              <a:sym typeface="Roboto"/>
            </a:endParaRPr>
          </a:p>
          <a:p>
            <a:pPr indent="-304800" lvl="0" marL="457200" rtl="0" algn="just">
              <a:spcBef>
                <a:spcPts val="0"/>
              </a:spcBef>
              <a:spcAft>
                <a:spcPts val="0"/>
              </a:spcAft>
              <a:buClr>
                <a:schemeClr val="dk1"/>
              </a:buClr>
              <a:buSzPts val="1200"/>
              <a:buFont typeface="Karla"/>
              <a:buChar char="➔"/>
            </a:pPr>
            <a:r>
              <a:rPr lang="en" sz="1100">
                <a:solidFill>
                  <a:schemeClr val="dk1"/>
                </a:solidFill>
                <a:latin typeface="Roboto"/>
                <a:ea typeface="Roboto"/>
                <a:cs typeface="Roboto"/>
                <a:sym typeface="Roboto"/>
              </a:rPr>
              <a:t>Les regles ordinàries de física i química ja no s'apliquen</a:t>
            </a:r>
            <a:endParaRPr sz="1200">
              <a:solidFill>
                <a:schemeClr val="dk1"/>
              </a:solidFill>
              <a:latin typeface="Karla"/>
              <a:ea typeface="Karla"/>
              <a:cs typeface="Karla"/>
              <a:sym typeface="Karla"/>
            </a:endParaRPr>
          </a:p>
        </p:txBody>
      </p:sp>
      <p:pic>
        <p:nvPicPr>
          <p:cNvPr id="77" name="Google Shape;77;p3"/>
          <p:cNvPicPr preferRelativeResize="0"/>
          <p:nvPr/>
        </p:nvPicPr>
        <p:blipFill>
          <a:blip r:embed="rId3">
            <a:alphaModFix/>
          </a:blip>
          <a:stretch>
            <a:fillRect/>
          </a:stretch>
        </p:blipFill>
        <p:spPr>
          <a:xfrm>
            <a:off x="2906876" y="2150375"/>
            <a:ext cx="5778525" cy="273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p:nvPr/>
        </p:nvSpPr>
        <p:spPr>
          <a:xfrm>
            <a:off x="6555450" y="0"/>
            <a:ext cx="2588400" cy="5143500"/>
          </a:xfrm>
          <a:prstGeom prst="rect">
            <a:avLst/>
          </a:prstGeom>
          <a:gradFill>
            <a:gsLst>
              <a:gs pos="0">
                <a:srgbClr val="226DF1"/>
              </a:gs>
              <a:gs pos="100000">
                <a:srgbClr val="BACDFF"/>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a:off x="8034625" y="-537875"/>
            <a:ext cx="1591200" cy="1591200"/>
          </a:xfrm>
          <a:prstGeom prst="donut">
            <a:avLst>
              <a:gd fmla="val 12669" name="adj"/>
            </a:avLst>
          </a:prstGeom>
          <a:gradFill>
            <a:gsLst>
              <a:gs pos="0">
                <a:srgbClr val="226DF1"/>
              </a:gs>
              <a:gs pos="100000">
                <a:srgbClr val="BACDFF"/>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
          <p:cNvSpPr/>
          <p:nvPr/>
        </p:nvSpPr>
        <p:spPr>
          <a:xfrm>
            <a:off x="77546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
          <p:cNvSpPr/>
          <p:nvPr/>
        </p:nvSpPr>
        <p:spPr>
          <a:xfrm>
            <a:off x="79010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a:off x="80474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a:off x="81938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
          <p:cNvSpPr/>
          <p:nvPr/>
        </p:nvSpPr>
        <p:spPr>
          <a:xfrm>
            <a:off x="77546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
          <p:cNvSpPr/>
          <p:nvPr/>
        </p:nvSpPr>
        <p:spPr>
          <a:xfrm>
            <a:off x="79010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a:off x="80474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
          <p:cNvSpPr/>
          <p:nvPr/>
        </p:nvSpPr>
        <p:spPr>
          <a:xfrm>
            <a:off x="81938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a:off x="77546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a:off x="79010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80474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81938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77546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79010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80474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81938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83402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84866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
          <p:cNvSpPr/>
          <p:nvPr/>
        </p:nvSpPr>
        <p:spPr>
          <a:xfrm>
            <a:off x="86330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
          <p:cNvSpPr/>
          <p:nvPr/>
        </p:nvSpPr>
        <p:spPr>
          <a:xfrm>
            <a:off x="87794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83402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
          <p:cNvSpPr/>
          <p:nvPr/>
        </p:nvSpPr>
        <p:spPr>
          <a:xfrm>
            <a:off x="84866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86330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87794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83402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84866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86330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87794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
          <p:cNvSpPr/>
          <p:nvPr/>
        </p:nvSpPr>
        <p:spPr>
          <a:xfrm>
            <a:off x="83402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84866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86330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p:nvPr/>
        </p:nvSpPr>
        <p:spPr>
          <a:xfrm>
            <a:off x="87794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
          <p:cNvSpPr/>
          <p:nvPr/>
        </p:nvSpPr>
        <p:spPr>
          <a:xfrm>
            <a:off x="77546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
          <p:cNvSpPr/>
          <p:nvPr/>
        </p:nvSpPr>
        <p:spPr>
          <a:xfrm>
            <a:off x="79010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
          <p:cNvSpPr/>
          <p:nvPr/>
        </p:nvSpPr>
        <p:spPr>
          <a:xfrm>
            <a:off x="80474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
          <p:cNvSpPr/>
          <p:nvPr/>
        </p:nvSpPr>
        <p:spPr>
          <a:xfrm>
            <a:off x="81938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
          <p:cNvSpPr/>
          <p:nvPr/>
        </p:nvSpPr>
        <p:spPr>
          <a:xfrm>
            <a:off x="77546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
          <p:cNvSpPr/>
          <p:nvPr/>
        </p:nvSpPr>
        <p:spPr>
          <a:xfrm>
            <a:off x="79010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
          <p:cNvSpPr/>
          <p:nvPr/>
        </p:nvSpPr>
        <p:spPr>
          <a:xfrm>
            <a:off x="80474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
          <p:cNvSpPr/>
          <p:nvPr/>
        </p:nvSpPr>
        <p:spPr>
          <a:xfrm>
            <a:off x="81938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
          <p:cNvSpPr/>
          <p:nvPr/>
        </p:nvSpPr>
        <p:spPr>
          <a:xfrm>
            <a:off x="77546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
          <p:cNvSpPr/>
          <p:nvPr/>
        </p:nvSpPr>
        <p:spPr>
          <a:xfrm>
            <a:off x="79010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
          <p:cNvSpPr/>
          <p:nvPr/>
        </p:nvSpPr>
        <p:spPr>
          <a:xfrm>
            <a:off x="80474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
          <p:cNvSpPr/>
          <p:nvPr/>
        </p:nvSpPr>
        <p:spPr>
          <a:xfrm>
            <a:off x="81938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
          <p:cNvSpPr/>
          <p:nvPr/>
        </p:nvSpPr>
        <p:spPr>
          <a:xfrm>
            <a:off x="77546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
          <p:cNvSpPr/>
          <p:nvPr/>
        </p:nvSpPr>
        <p:spPr>
          <a:xfrm>
            <a:off x="79010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80474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81938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
          <p:cNvSpPr/>
          <p:nvPr/>
        </p:nvSpPr>
        <p:spPr>
          <a:xfrm>
            <a:off x="83402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
          <p:cNvSpPr/>
          <p:nvPr/>
        </p:nvSpPr>
        <p:spPr>
          <a:xfrm>
            <a:off x="84866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
          <p:cNvSpPr/>
          <p:nvPr/>
        </p:nvSpPr>
        <p:spPr>
          <a:xfrm>
            <a:off x="86330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
          <p:cNvSpPr/>
          <p:nvPr/>
        </p:nvSpPr>
        <p:spPr>
          <a:xfrm>
            <a:off x="87794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a:off x="83402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
          <p:cNvSpPr/>
          <p:nvPr/>
        </p:nvSpPr>
        <p:spPr>
          <a:xfrm>
            <a:off x="84866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86330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87794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a:off x="83402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84866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a:off x="86330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
          <p:cNvSpPr/>
          <p:nvPr/>
        </p:nvSpPr>
        <p:spPr>
          <a:xfrm>
            <a:off x="87794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
          <p:cNvSpPr/>
          <p:nvPr/>
        </p:nvSpPr>
        <p:spPr>
          <a:xfrm>
            <a:off x="83402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a:off x="84866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a:off x="86330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87794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txBox="1"/>
          <p:nvPr>
            <p:ph type="ctrTitle"/>
          </p:nvPr>
        </p:nvSpPr>
        <p:spPr>
          <a:xfrm>
            <a:off x="295275" y="359825"/>
            <a:ext cx="6260100" cy="119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lang="en" sz="3100">
                <a:latin typeface="Nunito"/>
                <a:ea typeface="Nunito"/>
                <a:cs typeface="Nunito"/>
                <a:sym typeface="Nunito"/>
              </a:rPr>
              <a:t>Aplicacions de la nanotecnologia</a:t>
            </a:r>
            <a:endParaRPr b="1" sz="3100">
              <a:latin typeface="Nunito"/>
              <a:ea typeface="Nunito"/>
              <a:cs typeface="Nunito"/>
              <a:sym typeface="Nunito"/>
            </a:endParaRPr>
          </a:p>
        </p:txBody>
      </p:sp>
      <p:pic>
        <p:nvPicPr>
          <p:cNvPr id="149" name="Google Shape;149;p4"/>
          <p:cNvPicPr preferRelativeResize="0"/>
          <p:nvPr/>
        </p:nvPicPr>
        <p:blipFill>
          <a:blip r:embed="rId3">
            <a:alphaModFix/>
          </a:blip>
          <a:stretch>
            <a:fillRect/>
          </a:stretch>
        </p:blipFill>
        <p:spPr>
          <a:xfrm>
            <a:off x="405775" y="2005375"/>
            <a:ext cx="1900001" cy="1897649"/>
          </a:xfrm>
          <a:prstGeom prst="rect">
            <a:avLst/>
          </a:prstGeom>
          <a:noFill/>
          <a:ln>
            <a:noFill/>
          </a:ln>
          <a:effectLst>
            <a:outerShdw blurRad="57150" rotWithShape="0" algn="bl" dir="5400000" dist="19050">
              <a:srgbClr val="000000">
                <a:alpha val="50000"/>
              </a:srgbClr>
            </a:outerShdw>
          </a:effectLst>
        </p:spPr>
      </p:pic>
      <p:sp>
        <p:nvSpPr>
          <p:cNvPr id="150" name="Google Shape;150;p4"/>
          <p:cNvSpPr txBox="1"/>
          <p:nvPr/>
        </p:nvSpPr>
        <p:spPr>
          <a:xfrm>
            <a:off x="405775" y="3979225"/>
            <a:ext cx="184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 les nostres vides</a:t>
            </a:r>
            <a:endParaRPr>
              <a:latin typeface="Roboto"/>
              <a:ea typeface="Roboto"/>
              <a:cs typeface="Roboto"/>
              <a:sym typeface="Roboto"/>
            </a:endParaRPr>
          </a:p>
        </p:txBody>
      </p:sp>
      <p:pic>
        <p:nvPicPr>
          <p:cNvPr id="151" name="Google Shape;151;p4"/>
          <p:cNvPicPr preferRelativeResize="0"/>
          <p:nvPr/>
        </p:nvPicPr>
        <p:blipFill>
          <a:blip r:embed="rId4">
            <a:alphaModFix/>
          </a:blip>
          <a:stretch>
            <a:fillRect/>
          </a:stretch>
        </p:blipFill>
        <p:spPr>
          <a:xfrm>
            <a:off x="3428763" y="1829125"/>
            <a:ext cx="2003700" cy="2003700"/>
          </a:xfrm>
          <a:prstGeom prst="rect">
            <a:avLst/>
          </a:prstGeom>
          <a:noFill/>
          <a:ln>
            <a:noFill/>
          </a:ln>
          <a:effectLst>
            <a:outerShdw blurRad="57150" rotWithShape="0" algn="bl" dir="5400000" dist="19050">
              <a:srgbClr val="000000">
                <a:alpha val="50000"/>
              </a:srgbClr>
            </a:outerShdw>
          </a:effectLst>
        </p:spPr>
      </p:pic>
      <p:sp>
        <p:nvSpPr>
          <p:cNvPr id="152" name="Google Shape;152;p4"/>
          <p:cNvSpPr txBox="1"/>
          <p:nvPr/>
        </p:nvSpPr>
        <p:spPr>
          <a:xfrm>
            <a:off x="3428775" y="3979225"/>
            <a:ext cx="20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 l’enginyeria</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d6be8a42c7_0_14"/>
          <p:cNvSpPr/>
          <p:nvPr/>
        </p:nvSpPr>
        <p:spPr>
          <a:xfrm>
            <a:off x="6555450" y="0"/>
            <a:ext cx="2588400" cy="5143500"/>
          </a:xfrm>
          <a:prstGeom prst="rect">
            <a:avLst/>
          </a:prstGeom>
          <a:gradFill>
            <a:gsLst>
              <a:gs pos="0">
                <a:srgbClr val="226DF1"/>
              </a:gs>
              <a:gs pos="100000">
                <a:srgbClr val="BACDFF"/>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d6be8a42c7_0_14"/>
          <p:cNvSpPr/>
          <p:nvPr/>
        </p:nvSpPr>
        <p:spPr>
          <a:xfrm>
            <a:off x="8034625" y="-537875"/>
            <a:ext cx="1591200" cy="1591200"/>
          </a:xfrm>
          <a:prstGeom prst="donut">
            <a:avLst>
              <a:gd fmla="val 12669" name="adj"/>
            </a:avLst>
          </a:prstGeom>
          <a:gradFill>
            <a:gsLst>
              <a:gs pos="0">
                <a:srgbClr val="226DF1"/>
              </a:gs>
              <a:gs pos="100000">
                <a:srgbClr val="BACDFF"/>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d6be8a42c7_0_14"/>
          <p:cNvSpPr/>
          <p:nvPr/>
        </p:nvSpPr>
        <p:spPr>
          <a:xfrm>
            <a:off x="77546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d6be8a42c7_0_14"/>
          <p:cNvSpPr/>
          <p:nvPr/>
        </p:nvSpPr>
        <p:spPr>
          <a:xfrm>
            <a:off x="79010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d6be8a42c7_0_14"/>
          <p:cNvSpPr/>
          <p:nvPr/>
        </p:nvSpPr>
        <p:spPr>
          <a:xfrm>
            <a:off x="80474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d6be8a42c7_0_14"/>
          <p:cNvSpPr/>
          <p:nvPr/>
        </p:nvSpPr>
        <p:spPr>
          <a:xfrm>
            <a:off x="81938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d6be8a42c7_0_14"/>
          <p:cNvSpPr/>
          <p:nvPr/>
        </p:nvSpPr>
        <p:spPr>
          <a:xfrm>
            <a:off x="77546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d6be8a42c7_0_14"/>
          <p:cNvSpPr/>
          <p:nvPr/>
        </p:nvSpPr>
        <p:spPr>
          <a:xfrm>
            <a:off x="79010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d6be8a42c7_0_14"/>
          <p:cNvSpPr/>
          <p:nvPr/>
        </p:nvSpPr>
        <p:spPr>
          <a:xfrm>
            <a:off x="80474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d6be8a42c7_0_14"/>
          <p:cNvSpPr/>
          <p:nvPr/>
        </p:nvSpPr>
        <p:spPr>
          <a:xfrm>
            <a:off x="81938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d6be8a42c7_0_14"/>
          <p:cNvSpPr/>
          <p:nvPr/>
        </p:nvSpPr>
        <p:spPr>
          <a:xfrm>
            <a:off x="77546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d6be8a42c7_0_14"/>
          <p:cNvSpPr/>
          <p:nvPr/>
        </p:nvSpPr>
        <p:spPr>
          <a:xfrm>
            <a:off x="79010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d6be8a42c7_0_14"/>
          <p:cNvSpPr/>
          <p:nvPr/>
        </p:nvSpPr>
        <p:spPr>
          <a:xfrm>
            <a:off x="80474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d6be8a42c7_0_14"/>
          <p:cNvSpPr/>
          <p:nvPr/>
        </p:nvSpPr>
        <p:spPr>
          <a:xfrm>
            <a:off x="81938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d6be8a42c7_0_14"/>
          <p:cNvSpPr/>
          <p:nvPr/>
        </p:nvSpPr>
        <p:spPr>
          <a:xfrm>
            <a:off x="77546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d6be8a42c7_0_14"/>
          <p:cNvSpPr/>
          <p:nvPr/>
        </p:nvSpPr>
        <p:spPr>
          <a:xfrm>
            <a:off x="79010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d6be8a42c7_0_14"/>
          <p:cNvSpPr/>
          <p:nvPr/>
        </p:nvSpPr>
        <p:spPr>
          <a:xfrm>
            <a:off x="80474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d6be8a42c7_0_14"/>
          <p:cNvSpPr/>
          <p:nvPr/>
        </p:nvSpPr>
        <p:spPr>
          <a:xfrm>
            <a:off x="81938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d6be8a42c7_0_14"/>
          <p:cNvSpPr/>
          <p:nvPr/>
        </p:nvSpPr>
        <p:spPr>
          <a:xfrm>
            <a:off x="83402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d6be8a42c7_0_14"/>
          <p:cNvSpPr/>
          <p:nvPr/>
        </p:nvSpPr>
        <p:spPr>
          <a:xfrm>
            <a:off x="84866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d6be8a42c7_0_14"/>
          <p:cNvSpPr/>
          <p:nvPr/>
        </p:nvSpPr>
        <p:spPr>
          <a:xfrm>
            <a:off x="86330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d6be8a42c7_0_14"/>
          <p:cNvSpPr/>
          <p:nvPr/>
        </p:nvSpPr>
        <p:spPr>
          <a:xfrm>
            <a:off x="87794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d6be8a42c7_0_14"/>
          <p:cNvSpPr/>
          <p:nvPr/>
        </p:nvSpPr>
        <p:spPr>
          <a:xfrm>
            <a:off x="83402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d6be8a42c7_0_14"/>
          <p:cNvSpPr/>
          <p:nvPr/>
        </p:nvSpPr>
        <p:spPr>
          <a:xfrm>
            <a:off x="84866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d6be8a42c7_0_14"/>
          <p:cNvSpPr/>
          <p:nvPr/>
        </p:nvSpPr>
        <p:spPr>
          <a:xfrm>
            <a:off x="86330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d6be8a42c7_0_14"/>
          <p:cNvSpPr/>
          <p:nvPr/>
        </p:nvSpPr>
        <p:spPr>
          <a:xfrm>
            <a:off x="87794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d6be8a42c7_0_14"/>
          <p:cNvSpPr/>
          <p:nvPr/>
        </p:nvSpPr>
        <p:spPr>
          <a:xfrm>
            <a:off x="83402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d6be8a42c7_0_14"/>
          <p:cNvSpPr/>
          <p:nvPr/>
        </p:nvSpPr>
        <p:spPr>
          <a:xfrm>
            <a:off x="84866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d6be8a42c7_0_14"/>
          <p:cNvSpPr/>
          <p:nvPr/>
        </p:nvSpPr>
        <p:spPr>
          <a:xfrm>
            <a:off x="86330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d6be8a42c7_0_14"/>
          <p:cNvSpPr/>
          <p:nvPr/>
        </p:nvSpPr>
        <p:spPr>
          <a:xfrm>
            <a:off x="87794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d6be8a42c7_0_14"/>
          <p:cNvSpPr/>
          <p:nvPr/>
        </p:nvSpPr>
        <p:spPr>
          <a:xfrm>
            <a:off x="83402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d6be8a42c7_0_14"/>
          <p:cNvSpPr/>
          <p:nvPr/>
        </p:nvSpPr>
        <p:spPr>
          <a:xfrm>
            <a:off x="84866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d6be8a42c7_0_14"/>
          <p:cNvSpPr/>
          <p:nvPr/>
        </p:nvSpPr>
        <p:spPr>
          <a:xfrm>
            <a:off x="86330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d6be8a42c7_0_14"/>
          <p:cNvSpPr/>
          <p:nvPr/>
        </p:nvSpPr>
        <p:spPr>
          <a:xfrm>
            <a:off x="87794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d6be8a42c7_0_14"/>
          <p:cNvSpPr/>
          <p:nvPr/>
        </p:nvSpPr>
        <p:spPr>
          <a:xfrm>
            <a:off x="77546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d6be8a42c7_0_14"/>
          <p:cNvSpPr/>
          <p:nvPr/>
        </p:nvSpPr>
        <p:spPr>
          <a:xfrm>
            <a:off x="79010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d6be8a42c7_0_14"/>
          <p:cNvSpPr/>
          <p:nvPr/>
        </p:nvSpPr>
        <p:spPr>
          <a:xfrm>
            <a:off x="80474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d6be8a42c7_0_14"/>
          <p:cNvSpPr/>
          <p:nvPr/>
        </p:nvSpPr>
        <p:spPr>
          <a:xfrm>
            <a:off x="81938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d6be8a42c7_0_14"/>
          <p:cNvSpPr/>
          <p:nvPr/>
        </p:nvSpPr>
        <p:spPr>
          <a:xfrm>
            <a:off x="77546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d6be8a42c7_0_14"/>
          <p:cNvSpPr/>
          <p:nvPr/>
        </p:nvSpPr>
        <p:spPr>
          <a:xfrm>
            <a:off x="79010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d6be8a42c7_0_14"/>
          <p:cNvSpPr/>
          <p:nvPr/>
        </p:nvSpPr>
        <p:spPr>
          <a:xfrm>
            <a:off x="80474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d6be8a42c7_0_14"/>
          <p:cNvSpPr/>
          <p:nvPr/>
        </p:nvSpPr>
        <p:spPr>
          <a:xfrm>
            <a:off x="81938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d6be8a42c7_0_14"/>
          <p:cNvSpPr/>
          <p:nvPr/>
        </p:nvSpPr>
        <p:spPr>
          <a:xfrm>
            <a:off x="77546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d6be8a42c7_0_14"/>
          <p:cNvSpPr/>
          <p:nvPr/>
        </p:nvSpPr>
        <p:spPr>
          <a:xfrm>
            <a:off x="79010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d6be8a42c7_0_14"/>
          <p:cNvSpPr/>
          <p:nvPr/>
        </p:nvSpPr>
        <p:spPr>
          <a:xfrm>
            <a:off x="80474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d6be8a42c7_0_14"/>
          <p:cNvSpPr/>
          <p:nvPr/>
        </p:nvSpPr>
        <p:spPr>
          <a:xfrm>
            <a:off x="81938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d6be8a42c7_0_14"/>
          <p:cNvSpPr/>
          <p:nvPr/>
        </p:nvSpPr>
        <p:spPr>
          <a:xfrm>
            <a:off x="77546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d6be8a42c7_0_14"/>
          <p:cNvSpPr/>
          <p:nvPr/>
        </p:nvSpPr>
        <p:spPr>
          <a:xfrm>
            <a:off x="79010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d6be8a42c7_0_14"/>
          <p:cNvSpPr/>
          <p:nvPr/>
        </p:nvSpPr>
        <p:spPr>
          <a:xfrm>
            <a:off x="80474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d6be8a42c7_0_14"/>
          <p:cNvSpPr/>
          <p:nvPr/>
        </p:nvSpPr>
        <p:spPr>
          <a:xfrm>
            <a:off x="81938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d6be8a42c7_0_14"/>
          <p:cNvSpPr/>
          <p:nvPr/>
        </p:nvSpPr>
        <p:spPr>
          <a:xfrm>
            <a:off x="83402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d6be8a42c7_0_14"/>
          <p:cNvSpPr/>
          <p:nvPr/>
        </p:nvSpPr>
        <p:spPr>
          <a:xfrm>
            <a:off x="84866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d6be8a42c7_0_14"/>
          <p:cNvSpPr/>
          <p:nvPr/>
        </p:nvSpPr>
        <p:spPr>
          <a:xfrm>
            <a:off x="86330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d6be8a42c7_0_14"/>
          <p:cNvSpPr/>
          <p:nvPr/>
        </p:nvSpPr>
        <p:spPr>
          <a:xfrm>
            <a:off x="87794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d6be8a42c7_0_14"/>
          <p:cNvSpPr/>
          <p:nvPr/>
        </p:nvSpPr>
        <p:spPr>
          <a:xfrm>
            <a:off x="83402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d6be8a42c7_0_14"/>
          <p:cNvSpPr/>
          <p:nvPr/>
        </p:nvSpPr>
        <p:spPr>
          <a:xfrm>
            <a:off x="84866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d6be8a42c7_0_14"/>
          <p:cNvSpPr/>
          <p:nvPr/>
        </p:nvSpPr>
        <p:spPr>
          <a:xfrm>
            <a:off x="86330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d6be8a42c7_0_14"/>
          <p:cNvSpPr/>
          <p:nvPr/>
        </p:nvSpPr>
        <p:spPr>
          <a:xfrm>
            <a:off x="87794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d6be8a42c7_0_14"/>
          <p:cNvSpPr/>
          <p:nvPr/>
        </p:nvSpPr>
        <p:spPr>
          <a:xfrm>
            <a:off x="83402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d6be8a42c7_0_14"/>
          <p:cNvSpPr/>
          <p:nvPr/>
        </p:nvSpPr>
        <p:spPr>
          <a:xfrm>
            <a:off x="84866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d6be8a42c7_0_14"/>
          <p:cNvSpPr/>
          <p:nvPr/>
        </p:nvSpPr>
        <p:spPr>
          <a:xfrm>
            <a:off x="86330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d6be8a42c7_0_14"/>
          <p:cNvSpPr/>
          <p:nvPr/>
        </p:nvSpPr>
        <p:spPr>
          <a:xfrm>
            <a:off x="87794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d6be8a42c7_0_14"/>
          <p:cNvSpPr/>
          <p:nvPr/>
        </p:nvSpPr>
        <p:spPr>
          <a:xfrm>
            <a:off x="83402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d6be8a42c7_0_14"/>
          <p:cNvSpPr/>
          <p:nvPr/>
        </p:nvSpPr>
        <p:spPr>
          <a:xfrm>
            <a:off x="84866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d6be8a42c7_0_14"/>
          <p:cNvSpPr/>
          <p:nvPr/>
        </p:nvSpPr>
        <p:spPr>
          <a:xfrm>
            <a:off x="86330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d6be8a42c7_0_14"/>
          <p:cNvSpPr/>
          <p:nvPr/>
        </p:nvSpPr>
        <p:spPr>
          <a:xfrm>
            <a:off x="87794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d6be8a42c7_0_14"/>
          <p:cNvSpPr txBox="1"/>
          <p:nvPr>
            <p:ph type="ctrTitle"/>
          </p:nvPr>
        </p:nvSpPr>
        <p:spPr>
          <a:xfrm>
            <a:off x="295275" y="359825"/>
            <a:ext cx="6003300" cy="119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lang="en" sz="3800">
                <a:latin typeface="Nunito"/>
                <a:ea typeface="Nunito"/>
                <a:cs typeface="Nunito"/>
                <a:sym typeface="Nunito"/>
              </a:rPr>
              <a:t>Aplicacions</a:t>
            </a:r>
            <a:endParaRPr b="1" sz="3800">
              <a:latin typeface="Nunito"/>
              <a:ea typeface="Nunito"/>
              <a:cs typeface="Nunito"/>
              <a:sym typeface="Nunito"/>
            </a:endParaRPr>
          </a:p>
          <a:p>
            <a:pPr indent="0" lvl="0" marL="0" rtl="0" algn="l">
              <a:lnSpc>
                <a:spcPct val="100000"/>
              </a:lnSpc>
              <a:spcBef>
                <a:spcPts val="0"/>
              </a:spcBef>
              <a:spcAft>
                <a:spcPts val="0"/>
              </a:spcAft>
              <a:buSzPts val="5200"/>
              <a:buNone/>
            </a:pPr>
            <a:r>
              <a:rPr lang="en" sz="2800">
                <a:latin typeface="Nunito"/>
                <a:ea typeface="Nunito"/>
                <a:cs typeface="Nunito"/>
                <a:sym typeface="Nunito"/>
              </a:rPr>
              <a:t>A les nostres vides</a:t>
            </a:r>
            <a:endParaRPr sz="2800">
              <a:latin typeface="Nunito"/>
              <a:ea typeface="Nunito"/>
              <a:cs typeface="Nunito"/>
              <a:sym typeface="Nunito"/>
            </a:endParaRPr>
          </a:p>
        </p:txBody>
      </p:sp>
      <p:pic>
        <p:nvPicPr>
          <p:cNvPr id="224" name="Google Shape;224;gd6be8a42c7_0_14"/>
          <p:cNvPicPr preferRelativeResize="0"/>
          <p:nvPr/>
        </p:nvPicPr>
        <p:blipFill>
          <a:blip r:embed="rId3">
            <a:alphaModFix/>
          </a:blip>
          <a:stretch>
            <a:fillRect/>
          </a:stretch>
        </p:blipFill>
        <p:spPr>
          <a:xfrm>
            <a:off x="5716724" y="1935175"/>
            <a:ext cx="1668875" cy="1666811"/>
          </a:xfrm>
          <a:prstGeom prst="rect">
            <a:avLst/>
          </a:prstGeom>
          <a:noFill/>
          <a:ln>
            <a:noFill/>
          </a:ln>
          <a:effectLst>
            <a:outerShdw blurRad="57150" rotWithShape="0" algn="bl" dir="5400000" dist="19050">
              <a:srgbClr val="000000">
                <a:alpha val="50000"/>
              </a:srgbClr>
            </a:outerShdw>
          </a:effectLst>
        </p:spPr>
      </p:pic>
      <p:sp>
        <p:nvSpPr>
          <p:cNvPr id="225" name="Google Shape;225;gd6be8a42c7_0_14"/>
          <p:cNvSpPr txBox="1"/>
          <p:nvPr>
            <p:ph idx="4294967295" type="body"/>
          </p:nvPr>
        </p:nvSpPr>
        <p:spPr>
          <a:xfrm>
            <a:off x="295275" y="1667537"/>
            <a:ext cx="6003300" cy="2966100"/>
          </a:xfrm>
          <a:prstGeom prst="rect">
            <a:avLst/>
          </a:prstGeom>
          <a:noFill/>
          <a:ln>
            <a:noFill/>
          </a:ln>
        </p:spPr>
        <p:txBody>
          <a:bodyPr anchorCtr="0" anchor="t" bIns="91425" lIns="91425" spcFirstLastPara="1" rIns="91425" wrap="square" tIns="91425">
            <a:noAutofit/>
          </a:bodyPr>
          <a:lstStyle/>
          <a:p>
            <a:pPr indent="-304800" lvl="0" marL="457200" rtl="0" algn="just">
              <a:lnSpc>
                <a:spcPct val="107916"/>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Electrònica</a:t>
            </a:r>
            <a:endParaRPr sz="1200">
              <a:solidFill>
                <a:srgbClr val="000000"/>
              </a:solidFill>
              <a:latin typeface="Roboto"/>
              <a:ea typeface="Roboto"/>
              <a:cs typeface="Roboto"/>
              <a:sym typeface="Roboto"/>
            </a:endParaRPr>
          </a:p>
          <a:p>
            <a:pPr indent="-304800" lvl="0" marL="457200" rtl="0" algn="just">
              <a:lnSpc>
                <a:spcPct val="107916"/>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Energia</a:t>
            </a:r>
            <a:endParaRPr sz="1200">
              <a:solidFill>
                <a:srgbClr val="000000"/>
              </a:solidFill>
              <a:latin typeface="Roboto"/>
              <a:ea typeface="Roboto"/>
              <a:cs typeface="Roboto"/>
              <a:sym typeface="Roboto"/>
            </a:endParaRPr>
          </a:p>
          <a:p>
            <a:pPr indent="-304800" lvl="0" marL="457200" rtl="0" algn="just">
              <a:lnSpc>
                <a:spcPct val="107916"/>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Biomedicina</a:t>
            </a:r>
            <a:endParaRPr sz="1200">
              <a:solidFill>
                <a:srgbClr val="000000"/>
              </a:solidFill>
              <a:latin typeface="Roboto"/>
              <a:ea typeface="Roboto"/>
              <a:cs typeface="Roboto"/>
              <a:sym typeface="Roboto"/>
            </a:endParaRPr>
          </a:p>
          <a:p>
            <a:pPr indent="-304800" lvl="0" marL="457200" rtl="0" algn="just">
              <a:lnSpc>
                <a:spcPct val="107916"/>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Medi ambient</a:t>
            </a:r>
            <a:endParaRPr sz="1200">
              <a:solidFill>
                <a:srgbClr val="000000"/>
              </a:solidFill>
              <a:latin typeface="Roboto"/>
              <a:ea typeface="Roboto"/>
              <a:cs typeface="Roboto"/>
              <a:sym typeface="Roboto"/>
            </a:endParaRPr>
          </a:p>
          <a:p>
            <a:pPr indent="-304800" lvl="0" marL="457200" rtl="0" algn="just">
              <a:lnSpc>
                <a:spcPct val="107916"/>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Menjar</a:t>
            </a:r>
            <a:endParaRPr sz="1200">
              <a:solidFill>
                <a:srgbClr val="000000"/>
              </a:solidFill>
              <a:latin typeface="Roboto"/>
              <a:ea typeface="Roboto"/>
              <a:cs typeface="Roboto"/>
              <a:sym typeface="Roboto"/>
            </a:endParaRPr>
          </a:p>
          <a:p>
            <a:pPr indent="-304800" lvl="0" marL="457200" rtl="0" algn="just">
              <a:lnSpc>
                <a:spcPct val="107916"/>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Tèxtil</a:t>
            </a:r>
            <a:endParaRPr sz="1200">
              <a:solidFill>
                <a:srgbClr val="000000"/>
              </a:solidFill>
              <a:latin typeface="Roboto"/>
              <a:ea typeface="Roboto"/>
              <a:cs typeface="Roboto"/>
              <a:sym typeface="Roboto"/>
            </a:endParaRPr>
          </a:p>
        </p:txBody>
      </p:sp>
      <p:pic>
        <p:nvPicPr>
          <p:cNvPr id="226" name="Google Shape;226;gd6be8a42c7_0_14"/>
          <p:cNvPicPr preferRelativeResize="0"/>
          <p:nvPr/>
        </p:nvPicPr>
        <p:blipFill rotWithShape="1">
          <a:blip r:embed="rId4">
            <a:alphaModFix/>
          </a:blip>
          <a:srcRect b="2432" l="1352" r="1361" t="1432"/>
          <a:stretch/>
        </p:blipFill>
        <p:spPr>
          <a:xfrm>
            <a:off x="2236600" y="1550525"/>
            <a:ext cx="3272264" cy="323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d6be8a42c7_0_88"/>
          <p:cNvSpPr/>
          <p:nvPr/>
        </p:nvSpPr>
        <p:spPr>
          <a:xfrm>
            <a:off x="6555450" y="0"/>
            <a:ext cx="2588400" cy="5143500"/>
          </a:xfrm>
          <a:prstGeom prst="rect">
            <a:avLst/>
          </a:prstGeom>
          <a:gradFill>
            <a:gsLst>
              <a:gs pos="0">
                <a:srgbClr val="226DF1"/>
              </a:gs>
              <a:gs pos="100000">
                <a:srgbClr val="BACDFF"/>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d6be8a42c7_0_88"/>
          <p:cNvSpPr/>
          <p:nvPr/>
        </p:nvSpPr>
        <p:spPr>
          <a:xfrm>
            <a:off x="8034625" y="-537875"/>
            <a:ext cx="1591200" cy="1591200"/>
          </a:xfrm>
          <a:prstGeom prst="donut">
            <a:avLst>
              <a:gd fmla="val 12669" name="adj"/>
            </a:avLst>
          </a:prstGeom>
          <a:gradFill>
            <a:gsLst>
              <a:gs pos="0">
                <a:srgbClr val="226DF1"/>
              </a:gs>
              <a:gs pos="100000">
                <a:srgbClr val="BACDFF"/>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d6be8a42c7_0_88"/>
          <p:cNvSpPr/>
          <p:nvPr/>
        </p:nvSpPr>
        <p:spPr>
          <a:xfrm>
            <a:off x="77546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d6be8a42c7_0_88"/>
          <p:cNvSpPr/>
          <p:nvPr/>
        </p:nvSpPr>
        <p:spPr>
          <a:xfrm>
            <a:off x="79010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d6be8a42c7_0_88"/>
          <p:cNvSpPr/>
          <p:nvPr/>
        </p:nvSpPr>
        <p:spPr>
          <a:xfrm>
            <a:off x="80474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d6be8a42c7_0_88"/>
          <p:cNvSpPr/>
          <p:nvPr/>
        </p:nvSpPr>
        <p:spPr>
          <a:xfrm>
            <a:off x="81938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d6be8a42c7_0_88"/>
          <p:cNvSpPr/>
          <p:nvPr/>
        </p:nvSpPr>
        <p:spPr>
          <a:xfrm>
            <a:off x="77546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d6be8a42c7_0_88"/>
          <p:cNvSpPr/>
          <p:nvPr/>
        </p:nvSpPr>
        <p:spPr>
          <a:xfrm>
            <a:off x="79010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d6be8a42c7_0_88"/>
          <p:cNvSpPr/>
          <p:nvPr/>
        </p:nvSpPr>
        <p:spPr>
          <a:xfrm>
            <a:off x="80474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d6be8a42c7_0_88"/>
          <p:cNvSpPr/>
          <p:nvPr/>
        </p:nvSpPr>
        <p:spPr>
          <a:xfrm>
            <a:off x="81938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d6be8a42c7_0_88"/>
          <p:cNvSpPr/>
          <p:nvPr/>
        </p:nvSpPr>
        <p:spPr>
          <a:xfrm>
            <a:off x="77546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d6be8a42c7_0_88"/>
          <p:cNvSpPr/>
          <p:nvPr/>
        </p:nvSpPr>
        <p:spPr>
          <a:xfrm>
            <a:off x="79010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d6be8a42c7_0_88"/>
          <p:cNvSpPr/>
          <p:nvPr/>
        </p:nvSpPr>
        <p:spPr>
          <a:xfrm>
            <a:off x="80474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d6be8a42c7_0_88"/>
          <p:cNvSpPr/>
          <p:nvPr/>
        </p:nvSpPr>
        <p:spPr>
          <a:xfrm>
            <a:off x="81938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d6be8a42c7_0_88"/>
          <p:cNvSpPr/>
          <p:nvPr/>
        </p:nvSpPr>
        <p:spPr>
          <a:xfrm>
            <a:off x="77546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d6be8a42c7_0_88"/>
          <p:cNvSpPr/>
          <p:nvPr/>
        </p:nvSpPr>
        <p:spPr>
          <a:xfrm>
            <a:off x="79010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d6be8a42c7_0_88"/>
          <p:cNvSpPr/>
          <p:nvPr/>
        </p:nvSpPr>
        <p:spPr>
          <a:xfrm>
            <a:off x="80474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d6be8a42c7_0_88"/>
          <p:cNvSpPr/>
          <p:nvPr/>
        </p:nvSpPr>
        <p:spPr>
          <a:xfrm>
            <a:off x="81938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d6be8a42c7_0_88"/>
          <p:cNvSpPr/>
          <p:nvPr/>
        </p:nvSpPr>
        <p:spPr>
          <a:xfrm>
            <a:off x="83402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d6be8a42c7_0_88"/>
          <p:cNvSpPr/>
          <p:nvPr/>
        </p:nvSpPr>
        <p:spPr>
          <a:xfrm>
            <a:off x="84866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d6be8a42c7_0_88"/>
          <p:cNvSpPr/>
          <p:nvPr/>
        </p:nvSpPr>
        <p:spPr>
          <a:xfrm>
            <a:off x="86330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d6be8a42c7_0_88"/>
          <p:cNvSpPr/>
          <p:nvPr/>
        </p:nvSpPr>
        <p:spPr>
          <a:xfrm>
            <a:off x="8779400" y="3100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d6be8a42c7_0_88"/>
          <p:cNvSpPr/>
          <p:nvPr/>
        </p:nvSpPr>
        <p:spPr>
          <a:xfrm>
            <a:off x="83402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d6be8a42c7_0_88"/>
          <p:cNvSpPr/>
          <p:nvPr/>
        </p:nvSpPr>
        <p:spPr>
          <a:xfrm>
            <a:off x="84866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d6be8a42c7_0_88"/>
          <p:cNvSpPr/>
          <p:nvPr/>
        </p:nvSpPr>
        <p:spPr>
          <a:xfrm>
            <a:off x="86330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d6be8a42c7_0_88"/>
          <p:cNvSpPr/>
          <p:nvPr/>
        </p:nvSpPr>
        <p:spPr>
          <a:xfrm>
            <a:off x="8779400" y="3247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d6be8a42c7_0_88"/>
          <p:cNvSpPr/>
          <p:nvPr/>
        </p:nvSpPr>
        <p:spPr>
          <a:xfrm>
            <a:off x="83402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d6be8a42c7_0_88"/>
          <p:cNvSpPr/>
          <p:nvPr/>
        </p:nvSpPr>
        <p:spPr>
          <a:xfrm>
            <a:off x="84866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d6be8a42c7_0_88"/>
          <p:cNvSpPr/>
          <p:nvPr/>
        </p:nvSpPr>
        <p:spPr>
          <a:xfrm>
            <a:off x="86330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d6be8a42c7_0_88"/>
          <p:cNvSpPr/>
          <p:nvPr/>
        </p:nvSpPr>
        <p:spPr>
          <a:xfrm>
            <a:off x="8779400" y="3393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d6be8a42c7_0_88"/>
          <p:cNvSpPr/>
          <p:nvPr/>
        </p:nvSpPr>
        <p:spPr>
          <a:xfrm>
            <a:off x="83402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d6be8a42c7_0_88"/>
          <p:cNvSpPr/>
          <p:nvPr/>
        </p:nvSpPr>
        <p:spPr>
          <a:xfrm>
            <a:off x="84866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d6be8a42c7_0_88"/>
          <p:cNvSpPr/>
          <p:nvPr/>
        </p:nvSpPr>
        <p:spPr>
          <a:xfrm>
            <a:off x="86330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d6be8a42c7_0_88"/>
          <p:cNvSpPr/>
          <p:nvPr/>
        </p:nvSpPr>
        <p:spPr>
          <a:xfrm>
            <a:off x="8779400" y="35400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d6be8a42c7_0_88"/>
          <p:cNvSpPr/>
          <p:nvPr/>
        </p:nvSpPr>
        <p:spPr>
          <a:xfrm>
            <a:off x="77546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d6be8a42c7_0_88"/>
          <p:cNvSpPr/>
          <p:nvPr/>
        </p:nvSpPr>
        <p:spPr>
          <a:xfrm>
            <a:off x="79010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d6be8a42c7_0_88"/>
          <p:cNvSpPr/>
          <p:nvPr/>
        </p:nvSpPr>
        <p:spPr>
          <a:xfrm>
            <a:off x="80474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d6be8a42c7_0_88"/>
          <p:cNvSpPr/>
          <p:nvPr/>
        </p:nvSpPr>
        <p:spPr>
          <a:xfrm>
            <a:off x="81938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d6be8a42c7_0_88"/>
          <p:cNvSpPr/>
          <p:nvPr/>
        </p:nvSpPr>
        <p:spPr>
          <a:xfrm>
            <a:off x="77546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d6be8a42c7_0_88"/>
          <p:cNvSpPr/>
          <p:nvPr/>
        </p:nvSpPr>
        <p:spPr>
          <a:xfrm>
            <a:off x="79010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d6be8a42c7_0_88"/>
          <p:cNvSpPr/>
          <p:nvPr/>
        </p:nvSpPr>
        <p:spPr>
          <a:xfrm>
            <a:off x="80474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d6be8a42c7_0_88"/>
          <p:cNvSpPr/>
          <p:nvPr/>
        </p:nvSpPr>
        <p:spPr>
          <a:xfrm>
            <a:off x="81938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d6be8a42c7_0_88"/>
          <p:cNvSpPr/>
          <p:nvPr/>
        </p:nvSpPr>
        <p:spPr>
          <a:xfrm>
            <a:off x="77546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d6be8a42c7_0_88"/>
          <p:cNvSpPr/>
          <p:nvPr/>
        </p:nvSpPr>
        <p:spPr>
          <a:xfrm>
            <a:off x="79010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d6be8a42c7_0_88"/>
          <p:cNvSpPr/>
          <p:nvPr/>
        </p:nvSpPr>
        <p:spPr>
          <a:xfrm>
            <a:off x="80474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d6be8a42c7_0_88"/>
          <p:cNvSpPr/>
          <p:nvPr/>
        </p:nvSpPr>
        <p:spPr>
          <a:xfrm>
            <a:off x="81938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d6be8a42c7_0_88"/>
          <p:cNvSpPr/>
          <p:nvPr/>
        </p:nvSpPr>
        <p:spPr>
          <a:xfrm>
            <a:off x="77546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d6be8a42c7_0_88"/>
          <p:cNvSpPr/>
          <p:nvPr/>
        </p:nvSpPr>
        <p:spPr>
          <a:xfrm>
            <a:off x="79010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d6be8a42c7_0_88"/>
          <p:cNvSpPr/>
          <p:nvPr/>
        </p:nvSpPr>
        <p:spPr>
          <a:xfrm>
            <a:off x="80474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d6be8a42c7_0_88"/>
          <p:cNvSpPr/>
          <p:nvPr/>
        </p:nvSpPr>
        <p:spPr>
          <a:xfrm>
            <a:off x="81938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d6be8a42c7_0_88"/>
          <p:cNvSpPr/>
          <p:nvPr/>
        </p:nvSpPr>
        <p:spPr>
          <a:xfrm>
            <a:off x="83402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d6be8a42c7_0_88"/>
          <p:cNvSpPr/>
          <p:nvPr/>
        </p:nvSpPr>
        <p:spPr>
          <a:xfrm>
            <a:off x="84866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d6be8a42c7_0_88"/>
          <p:cNvSpPr/>
          <p:nvPr/>
        </p:nvSpPr>
        <p:spPr>
          <a:xfrm>
            <a:off x="86330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d6be8a42c7_0_88"/>
          <p:cNvSpPr/>
          <p:nvPr/>
        </p:nvSpPr>
        <p:spPr>
          <a:xfrm>
            <a:off x="8779400" y="36864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d6be8a42c7_0_88"/>
          <p:cNvSpPr/>
          <p:nvPr/>
        </p:nvSpPr>
        <p:spPr>
          <a:xfrm>
            <a:off x="83402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d6be8a42c7_0_88"/>
          <p:cNvSpPr/>
          <p:nvPr/>
        </p:nvSpPr>
        <p:spPr>
          <a:xfrm>
            <a:off x="84866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d6be8a42c7_0_88"/>
          <p:cNvSpPr/>
          <p:nvPr/>
        </p:nvSpPr>
        <p:spPr>
          <a:xfrm>
            <a:off x="86330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d6be8a42c7_0_88"/>
          <p:cNvSpPr/>
          <p:nvPr/>
        </p:nvSpPr>
        <p:spPr>
          <a:xfrm>
            <a:off x="8779400" y="38328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d6be8a42c7_0_88"/>
          <p:cNvSpPr/>
          <p:nvPr/>
        </p:nvSpPr>
        <p:spPr>
          <a:xfrm>
            <a:off x="83402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d6be8a42c7_0_88"/>
          <p:cNvSpPr/>
          <p:nvPr/>
        </p:nvSpPr>
        <p:spPr>
          <a:xfrm>
            <a:off x="84866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d6be8a42c7_0_88"/>
          <p:cNvSpPr/>
          <p:nvPr/>
        </p:nvSpPr>
        <p:spPr>
          <a:xfrm>
            <a:off x="86330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d6be8a42c7_0_88"/>
          <p:cNvSpPr/>
          <p:nvPr/>
        </p:nvSpPr>
        <p:spPr>
          <a:xfrm>
            <a:off x="8779400" y="39792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d6be8a42c7_0_88"/>
          <p:cNvSpPr/>
          <p:nvPr/>
        </p:nvSpPr>
        <p:spPr>
          <a:xfrm>
            <a:off x="83402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d6be8a42c7_0_88"/>
          <p:cNvSpPr/>
          <p:nvPr/>
        </p:nvSpPr>
        <p:spPr>
          <a:xfrm>
            <a:off x="84866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d6be8a42c7_0_88"/>
          <p:cNvSpPr/>
          <p:nvPr/>
        </p:nvSpPr>
        <p:spPr>
          <a:xfrm>
            <a:off x="86330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d6be8a42c7_0_88"/>
          <p:cNvSpPr/>
          <p:nvPr/>
        </p:nvSpPr>
        <p:spPr>
          <a:xfrm>
            <a:off x="8779400" y="4125625"/>
            <a:ext cx="70200" cy="70200"/>
          </a:xfrm>
          <a:prstGeom prst="flowChartConnector">
            <a:avLst/>
          </a:prstGeom>
          <a:solidFill>
            <a:srgbClr val="BAC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d6be8a42c7_0_88"/>
          <p:cNvSpPr txBox="1"/>
          <p:nvPr>
            <p:ph type="ctrTitle"/>
          </p:nvPr>
        </p:nvSpPr>
        <p:spPr>
          <a:xfrm>
            <a:off x="295275" y="359825"/>
            <a:ext cx="6003300" cy="119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lang="en" sz="3800">
                <a:latin typeface="Nunito"/>
                <a:ea typeface="Nunito"/>
                <a:cs typeface="Nunito"/>
                <a:sym typeface="Nunito"/>
              </a:rPr>
              <a:t>Aplicacions</a:t>
            </a:r>
            <a:endParaRPr b="1" sz="3800">
              <a:latin typeface="Nunito"/>
              <a:ea typeface="Nunito"/>
              <a:cs typeface="Nunito"/>
              <a:sym typeface="Nunito"/>
            </a:endParaRPr>
          </a:p>
          <a:p>
            <a:pPr indent="0" lvl="0" marL="0" rtl="0" algn="l">
              <a:lnSpc>
                <a:spcPct val="100000"/>
              </a:lnSpc>
              <a:spcBef>
                <a:spcPts val="0"/>
              </a:spcBef>
              <a:spcAft>
                <a:spcPts val="0"/>
              </a:spcAft>
              <a:buSzPts val="5200"/>
              <a:buNone/>
            </a:pPr>
            <a:r>
              <a:rPr lang="en" sz="2800">
                <a:latin typeface="Nunito"/>
                <a:ea typeface="Nunito"/>
                <a:cs typeface="Nunito"/>
                <a:sym typeface="Nunito"/>
              </a:rPr>
              <a:t>A l’enginyeria</a:t>
            </a:r>
            <a:endParaRPr sz="2800">
              <a:latin typeface="Nunito"/>
              <a:ea typeface="Nunito"/>
              <a:cs typeface="Nunito"/>
              <a:sym typeface="Nunito"/>
            </a:endParaRPr>
          </a:p>
        </p:txBody>
      </p:sp>
      <p:pic>
        <p:nvPicPr>
          <p:cNvPr id="298" name="Google Shape;298;gd6be8a42c7_0_88"/>
          <p:cNvPicPr preferRelativeResize="0"/>
          <p:nvPr/>
        </p:nvPicPr>
        <p:blipFill>
          <a:blip r:embed="rId3">
            <a:alphaModFix/>
          </a:blip>
          <a:stretch>
            <a:fillRect/>
          </a:stretch>
        </p:blipFill>
        <p:spPr>
          <a:xfrm>
            <a:off x="5674725" y="1882150"/>
            <a:ext cx="1765550" cy="1765575"/>
          </a:xfrm>
          <a:prstGeom prst="rect">
            <a:avLst/>
          </a:prstGeom>
          <a:noFill/>
          <a:ln>
            <a:noFill/>
          </a:ln>
          <a:effectLst>
            <a:outerShdw blurRad="57150" rotWithShape="0" algn="bl" dir="5400000" dist="19050">
              <a:srgbClr val="000000">
                <a:alpha val="50000"/>
              </a:srgbClr>
            </a:outerShdw>
          </a:effectLst>
        </p:spPr>
      </p:pic>
      <p:sp>
        <p:nvSpPr>
          <p:cNvPr id="299" name="Google Shape;299;gd6be8a42c7_0_88"/>
          <p:cNvSpPr txBox="1"/>
          <p:nvPr>
            <p:ph idx="4294967295" type="body"/>
          </p:nvPr>
        </p:nvSpPr>
        <p:spPr>
          <a:xfrm>
            <a:off x="295275" y="1667533"/>
            <a:ext cx="2306700" cy="904200"/>
          </a:xfrm>
          <a:prstGeom prst="rect">
            <a:avLst/>
          </a:prstGeom>
          <a:noFill/>
          <a:ln>
            <a:noFill/>
          </a:ln>
        </p:spPr>
        <p:txBody>
          <a:bodyPr anchorCtr="0" anchor="t" bIns="91425" lIns="91425" spcFirstLastPara="1" rIns="91425" wrap="square" tIns="91425">
            <a:noAutofit/>
          </a:bodyPr>
          <a:lstStyle/>
          <a:p>
            <a:pPr indent="-304800" lvl="0" marL="457200" rtl="0" algn="just">
              <a:lnSpc>
                <a:spcPct val="107916"/>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Microscòpia</a:t>
            </a:r>
            <a:endParaRPr sz="1200">
              <a:solidFill>
                <a:srgbClr val="000000"/>
              </a:solidFill>
              <a:latin typeface="Roboto"/>
              <a:ea typeface="Roboto"/>
              <a:cs typeface="Roboto"/>
              <a:sym typeface="Roboto"/>
            </a:endParaRPr>
          </a:p>
          <a:p>
            <a:pPr indent="-304800" lvl="0" marL="457200" rtl="0" algn="just">
              <a:lnSpc>
                <a:spcPct val="107916"/>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Nanoproducció</a:t>
            </a:r>
            <a:endParaRPr sz="1200">
              <a:solidFill>
                <a:srgbClr val="000000"/>
              </a:solidFill>
              <a:latin typeface="Roboto"/>
              <a:ea typeface="Roboto"/>
              <a:cs typeface="Roboto"/>
              <a:sym typeface="Roboto"/>
            </a:endParaRPr>
          </a:p>
          <a:p>
            <a:pPr indent="-304800" lvl="0" marL="457200" rtl="0" algn="just">
              <a:lnSpc>
                <a:spcPct val="107916"/>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Nanomaterials</a:t>
            </a:r>
            <a:endParaRPr sz="1200">
              <a:solidFill>
                <a:srgbClr val="000000"/>
              </a:solidFill>
              <a:latin typeface="Roboto"/>
              <a:ea typeface="Roboto"/>
              <a:cs typeface="Roboto"/>
              <a:sym typeface="Roboto"/>
            </a:endParaRPr>
          </a:p>
        </p:txBody>
      </p:sp>
      <p:pic>
        <p:nvPicPr>
          <p:cNvPr id="300" name="Google Shape;300;gd6be8a42c7_0_88"/>
          <p:cNvPicPr preferRelativeResize="0"/>
          <p:nvPr/>
        </p:nvPicPr>
        <p:blipFill>
          <a:blip r:embed="rId4">
            <a:alphaModFix/>
          </a:blip>
          <a:stretch>
            <a:fillRect/>
          </a:stretch>
        </p:blipFill>
        <p:spPr>
          <a:xfrm>
            <a:off x="1955275" y="3043950"/>
            <a:ext cx="951787" cy="904200"/>
          </a:xfrm>
          <a:prstGeom prst="rect">
            <a:avLst/>
          </a:prstGeom>
          <a:noFill/>
          <a:ln>
            <a:noFill/>
          </a:ln>
          <a:effectLst>
            <a:outerShdw blurRad="57150" rotWithShape="0" algn="bl" dir="5400000" dist="19050">
              <a:srgbClr val="000000">
                <a:alpha val="50000"/>
              </a:srgbClr>
            </a:outerShdw>
          </a:effectLst>
        </p:spPr>
      </p:pic>
      <p:pic>
        <p:nvPicPr>
          <p:cNvPr id="301" name="Google Shape;301;gd6be8a42c7_0_88"/>
          <p:cNvPicPr preferRelativeResize="0"/>
          <p:nvPr/>
        </p:nvPicPr>
        <p:blipFill>
          <a:blip r:embed="rId5">
            <a:alphaModFix/>
          </a:blip>
          <a:stretch>
            <a:fillRect/>
          </a:stretch>
        </p:blipFill>
        <p:spPr>
          <a:xfrm>
            <a:off x="1506750" y="0"/>
            <a:ext cx="3922393" cy="5229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d6be8a42c7_0_166"/>
          <p:cNvSpPr txBox="1"/>
          <p:nvPr>
            <p:ph idx="2" type="body"/>
          </p:nvPr>
        </p:nvSpPr>
        <p:spPr>
          <a:xfrm>
            <a:off x="2828925" y="1152475"/>
            <a:ext cx="2649600" cy="21003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lang="en" sz="1200">
                <a:solidFill>
                  <a:schemeClr val="dk1"/>
                </a:solidFill>
                <a:latin typeface="Karla"/>
                <a:ea typeface="Karla"/>
                <a:cs typeface="Karla"/>
                <a:sym typeface="Karla"/>
              </a:rPr>
              <a:t>Actualment</a:t>
            </a:r>
            <a:endParaRPr sz="1200">
              <a:solidFill>
                <a:schemeClr val="dk1"/>
              </a:solidFill>
              <a:latin typeface="Karla"/>
              <a:ea typeface="Karla"/>
              <a:cs typeface="Karla"/>
              <a:sym typeface="Karla"/>
            </a:endParaRPr>
          </a:p>
          <a:p>
            <a:pPr indent="-304800" lvl="0" marL="457200" rtl="0" algn="just">
              <a:lnSpc>
                <a:spcPct val="107916"/>
              </a:lnSpc>
              <a:spcBef>
                <a:spcPts val="0"/>
              </a:spcBef>
              <a:spcAft>
                <a:spcPts val="0"/>
              </a:spcAft>
              <a:buClr>
                <a:schemeClr val="dk1"/>
              </a:buClr>
              <a:buSzPts val="1200"/>
              <a:buFont typeface="Karla"/>
              <a:buChar char="➔"/>
            </a:pPr>
            <a:r>
              <a:rPr lang="en" sz="1200">
                <a:solidFill>
                  <a:schemeClr val="dk1"/>
                </a:solidFill>
                <a:latin typeface="Karla"/>
                <a:ea typeface="Karla"/>
                <a:cs typeface="Karla"/>
                <a:sym typeface="Karla"/>
              </a:rPr>
              <a:t>Creixement</a:t>
            </a:r>
            <a:endParaRPr sz="1200">
              <a:solidFill>
                <a:schemeClr val="dk1"/>
              </a:solidFill>
              <a:latin typeface="Karla"/>
              <a:ea typeface="Karla"/>
              <a:cs typeface="Karla"/>
              <a:sym typeface="Karla"/>
            </a:endParaRPr>
          </a:p>
          <a:p>
            <a:pPr indent="-304800" lvl="0" marL="457200" rtl="0" algn="just">
              <a:lnSpc>
                <a:spcPct val="107916"/>
              </a:lnSpc>
              <a:spcBef>
                <a:spcPts val="0"/>
              </a:spcBef>
              <a:spcAft>
                <a:spcPts val="0"/>
              </a:spcAft>
              <a:buClr>
                <a:schemeClr val="dk1"/>
              </a:buClr>
              <a:buSzPts val="1200"/>
              <a:buFont typeface="Karla"/>
              <a:buChar char="➔"/>
            </a:pPr>
            <a:r>
              <a:rPr lang="en" sz="1200">
                <a:solidFill>
                  <a:schemeClr val="dk1"/>
                </a:solidFill>
                <a:latin typeface="Karla"/>
                <a:ea typeface="Karla"/>
                <a:cs typeface="Karla"/>
                <a:sym typeface="Karla"/>
              </a:rPr>
              <a:t>Poc mercat</a:t>
            </a:r>
            <a:endParaRPr sz="1200">
              <a:solidFill>
                <a:schemeClr val="dk1"/>
              </a:solidFill>
              <a:latin typeface="Karla"/>
              <a:ea typeface="Karla"/>
              <a:cs typeface="Karla"/>
              <a:sym typeface="Karla"/>
            </a:endParaRPr>
          </a:p>
          <a:p>
            <a:pPr indent="0" lvl="0" marL="0" rtl="0" algn="just">
              <a:lnSpc>
                <a:spcPct val="107916"/>
              </a:lnSpc>
              <a:spcBef>
                <a:spcPts val="0"/>
              </a:spcBef>
              <a:spcAft>
                <a:spcPts val="0"/>
              </a:spcAft>
              <a:buNone/>
            </a:pPr>
            <a:r>
              <a:t/>
            </a:r>
            <a:endParaRPr sz="1200">
              <a:solidFill>
                <a:schemeClr val="dk1"/>
              </a:solidFill>
              <a:latin typeface="Karla"/>
              <a:ea typeface="Karla"/>
              <a:cs typeface="Karla"/>
              <a:sym typeface="Karla"/>
            </a:endParaRPr>
          </a:p>
          <a:p>
            <a:pPr indent="0" lvl="0" marL="0" rtl="0" algn="just">
              <a:lnSpc>
                <a:spcPct val="107916"/>
              </a:lnSpc>
              <a:spcBef>
                <a:spcPts val="0"/>
              </a:spcBef>
              <a:spcAft>
                <a:spcPts val="0"/>
              </a:spcAft>
              <a:buNone/>
            </a:pPr>
            <a:r>
              <a:rPr lang="en" sz="1200">
                <a:solidFill>
                  <a:schemeClr val="dk1"/>
                </a:solidFill>
                <a:latin typeface="Karla"/>
                <a:ea typeface="Karla"/>
                <a:cs typeface="Karla"/>
                <a:sym typeface="Karla"/>
              </a:rPr>
              <a:t>Cantrar-se en</a:t>
            </a:r>
            <a:endParaRPr sz="1200">
              <a:solidFill>
                <a:schemeClr val="dk1"/>
              </a:solidFill>
              <a:latin typeface="Karla"/>
              <a:ea typeface="Karla"/>
              <a:cs typeface="Karla"/>
              <a:sym typeface="Karla"/>
            </a:endParaRPr>
          </a:p>
          <a:p>
            <a:pPr indent="-304800" lvl="0" marL="457200" rtl="0" algn="just">
              <a:lnSpc>
                <a:spcPct val="107916"/>
              </a:lnSpc>
              <a:spcBef>
                <a:spcPts val="0"/>
              </a:spcBef>
              <a:spcAft>
                <a:spcPts val="0"/>
              </a:spcAft>
              <a:buClr>
                <a:schemeClr val="dk1"/>
              </a:buClr>
              <a:buSzPts val="1200"/>
              <a:buFont typeface="Karla"/>
              <a:buChar char="➔"/>
            </a:pPr>
            <a:r>
              <a:rPr lang="en" sz="1200">
                <a:solidFill>
                  <a:schemeClr val="dk1"/>
                </a:solidFill>
                <a:latin typeface="Karla"/>
                <a:ea typeface="Karla"/>
                <a:cs typeface="Karla"/>
                <a:sym typeface="Karla"/>
              </a:rPr>
              <a:t>Protectors solars</a:t>
            </a:r>
            <a:endParaRPr sz="1200">
              <a:solidFill>
                <a:schemeClr val="dk1"/>
              </a:solidFill>
              <a:latin typeface="Karla"/>
              <a:ea typeface="Karla"/>
              <a:cs typeface="Karla"/>
              <a:sym typeface="Karla"/>
            </a:endParaRPr>
          </a:p>
          <a:p>
            <a:pPr indent="-304800" lvl="0" marL="457200" rtl="0" algn="just">
              <a:lnSpc>
                <a:spcPct val="107916"/>
              </a:lnSpc>
              <a:spcBef>
                <a:spcPts val="0"/>
              </a:spcBef>
              <a:spcAft>
                <a:spcPts val="0"/>
              </a:spcAft>
              <a:buClr>
                <a:schemeClr val="dk1"/>
              </a:buClr>
              <a:buSzPts val="1200"/>
              <a:buFont typeface="Karla"/>
              <a:buChar char="➔"/>
            </a:pPr>
            <a:r>
              <a:rPr lang="en" sz="1200">
                <a:solidFill>
                  <a:schemeClr val="dk1"/>
                </a:solidFill>
                <a:latin typeface="Karla"/>
                <a:ea typeface="Karla"/>
                <a:cs typeface="Karla"/>
                <a:sym typeface="Karla"/>
              </a:rPr>
              <a:t>Pintures</a:t>
            </a:r>
            <a:endParaRPr sz="1200">
              <a:solidFill>
                <a:schemeClr val="dk1"/>
              </a:solidFill>
              <a:latin typeface="Karla"/>
              <a:ea typeface="Karla"/>
              <a:cs typeface="Karla"/>
              <a:sym typeface="Karla"/>
            </a:endParaRPr>
          </a:p>
          <a:p>
            <a:pPr indent="-304800" lvl="0" marL="457200" rtl="0" algn="just">
              <a:lnSpc>
                <a:spcPct val="107916"/>
              </a:lnSpc>
              <a:spcBef>
                <a:spcPts val="0"/>
              </a:spcBef>
              <a:spcAft>
                <a:spcPts val="0"/>
              </a:spcAft>
              <a:buClr>
                <a:schemeClr val="dk1"/>
              </a:buClr>
              <a:buSzPts val="1200"/>
              <a:buFont typeface="Karla"/>
              <a:buChar char="➔"/>
            </a:pPr>
            <a:r>
              <a:rPr lang="en" sz="1200">
                <a:solidFill>
                  <a:schemeClr val="dk1"/>
                </a:solidFill>
                <a:latin typeface="Karla"/>
                <a:ea typeface="Karla"/>
                <a:cs typeface="Karla"/>
                <a:sym typeface="Karla"/>
              </a:rPr>
              <a:t>Lents d’ulleres</a:t>
            </a:r>
            <a:endParaRPr sz="1200">
              <a:solidFill>
                <a:schemeClr val="dk1"/>
              </a:solidFill>
              <a:latin typeface="Karla"/>
              <a:ea typeface="Karla"/>
              <a:cs typeface="Karla"/>
              <a:sym typeface="Karla"/>
            </a:endParaRPr>
          </a:p>
        </p:txBody>
      </p:sp>
      <p:sp>
        <p:nvSpPr>
          <p:cNvPr id="307" name="Google Shape;307;gd6be8a42c7_0_166"/>
          <p:cNvSpPr txBox="1"/>
          <p:nvPr>
            <p:ph type="title"/>
          </p:nvPr>
        </p:nvSpPr>
        <p:spPr>
          <a:xfrm>
            <a:off x="2588400" y="445025"/>
            <a:ext cx="6243900" cy="572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b="1" lang="en" sz="3700">
                <a:latin typeface="Nunito"/>
                <a:ea typeface="Nunito"/>
                <a:cs typeface="Nunito"/>
                <a:sym typeface="Nunito"/>
              </a:rPr>
              <a:t>Futur de la nanotecnologia</a:t>
            </a:r>
            <a:endParaRPr b="1" sz="3700">
              <a:latin typeface="Nunito"/>
              <a:ea typeface="Nunito"/>
              <a:cs typeface="Nunito"/>
              <a:sym typeface="Nunito"/>
            </a:endParaRPr>
          </a:p>
        </p:txBody>
      </p:sp>
      <p:sp>
        <p:nvSpPr>
          <p:cNvPr id="308" name="Google Shape;308;gd6be8a42c7_0_166"/>
          <p:cNvSpPr/>
          <p:nvPr/>
        </p:nvSpPr>
        <p:spPr>
          <a:xfrm>
            <a:off x="0" y="0"/>
            <a:ext cx="2588400" cy="5143500"/>
          </a:xfrm>
          <a:prstGeom prst="rect">
            <a:avLst/>
          </a:prstGeom>
          <a:gradFill>
            <a:gsLst>
              <a:gs pos="0">
                <a:srgbClr val="F2709C">
                  <a:alpha val="72156"/>
                </a:srgbClr>
              </a:gs>
              <a:gs pos="100000">
                <a:srgbClr val="FFDED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d6be8a42c7_0_166"/>
          <p:cNvSpPr/>
          <p:nvPr/>
        </p:nvSpPr>
        <p:spPr>
          <a:xfrm>
            <a:off x="-623600" y="4125625"/>
            <a:ext cx="1591200" cy="1591200"/>
          </a:xfrm>
          <a:prstGeom prst="donut">
            <a:avLst>
              <a:gd fmla="val 12669" name="adj"/>
            </a:avLst>
          </a:prstGeom>
          <a:gradFill>
            <a:gsLst>
              <a:gs pos="0">
                <a:srgbClr val="F2709C">
                  <a:alpha val="72156"/>
                </a:srgbClr>
              </a:gs>
              <a:gs pos="100000">
                <a:srgbClr val="FFDED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d6be8a42c7_0_166"/>
          <p:cNvSpPr/>
          <p:nvPr/>
        </p:nvSpPr>
        <p:spPr>
          <a:xfrm>
            <a:off x="1362075" y="485775"/>
            <a:ext cx="590400" cy="515400"/>
          </a:xfrm>
          <a:prstGeom prst="parallelogram">
            <a:avLst>
              <a:gd fmla="val 100000" name="adj"/>
            </a:avLst>
          </a:prstGeom>
          <a:solidFill>
            <a:srgbClr val="FFD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d6be8a42c7_0_166"/>
          <p:cNvSpPr/>
          <p:nvPr/>
        </p:nvSpPr>
        <p:spPr>
          <a:xfrm>
            <a:off x="1209675" y="473675"/>
            <a:ext cx="590400" cy="515400"/>
          </a:xfrm>
          <a:prstGeom prst="parallelogram">
            <a:avLst>
              <a:gd fmla="val 100000" name="adj"/>
            </a:avLst>
          </a:prstGeom>
          <a:solidFill>
            <a:srgbClr val="FFD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d6be8a42c7_0_166"/>
          <p:cNvSpPr/>
          <p:nvPr/>
        </p:nvSpPr>
        <p:spPr>
          <a:xfrm>
            <a:off x="1514475" y="473675"/>
            <a:ext cx="590400" cy="515400"/>
          </a:xfrm>
          <a:prstGeom prst="parallelogram">
            <a:avLst>
              <a:gd fmla="val 100000" name="adj"/>
            </a:avLst>
          </a:prstGeom>
          <a:solidFill>
            <a:srgbClr val="FFD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d6be8a42c7_0_166"/>
          <p:cNvSpPr/>
          <p:nvPr/>
        </p:nvSpPr>
        <p:spPr>
          <a:xfrm>
            <a:off x="1666875" y="473675"/>
            <a:ext cx="590400" cy="515400"/>
          </a:xfrm>
          <a:prstGeom prst="parallelogram">
            <a:avLst>
              <a:gd fmla="val 100000" name="adj"/>
            </a:avLst>
          </a:prstGeom>
          <a:solidFill>
            <a:srgbClr val="FFD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d6be8a42c7_0_166"/>
          <p:cNvSpPr/>
          <p:nvPr/>
        </p:nvSpPr>
        <p:spPr>
          <a:xfrm>
            <a:off x="1057275" y="473675"/>
            <a:ext cx="590400" cy="515400"/>
          </a:xfrm>
          <a:prstGeom prst="parallelogram">
            <a:avLst>
              <a:gd fmla="val 100000" name="adj"/>
            </a:avLst>
          </a:prstGeom>
          <a:solidFill>
            <a:srgbClr val="FFD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5" name="Google Shape;315;gd6be8a42c7_0_166"/>
          <p:cNvPicPr preferRelativeResize="0"/>
          <p:nvPr/>
        </p:nvPicPr>
        <p:blipFill>
          <a:blip r:embed="rId3">
            <a:alphaModFix/>
          </a:blip>
          <a:stretch>
            <a:fillRect/>
          </a:stretch>
        </p:blipFill>
        <p:spPr>
          <a:xfrm>
            <a:off x="6055851" y="2063701"/>
            <a:ext cx="2649600" cy="2817773"/>
          </a:xfrm>
          <a:prstGeom prst="rect">
            <a:avLst/>
          </a:prstGeom>
          <a:noFill/>
          <a:ln>
            <a:noFill/>
          </a:ln>
          <a:effectLst>
            <a:outerShdw blurRad="171450" rotWithShape="0" algn="bl" dir="5400000" dist="19050">
              <a:srgbClr val="000000">
                <a:alpha val="20000"/>
              </a:srgbClr>
            </a:outerShdw>
          </a:effectLst>
        </p:spPr>
      </p:pic>
      <p:pic>
        <p:nvPicPr>
          <p:cNvPr id="316" name="Google Shape;316;gd6be8a42c7_0_166"/>
          <p:cNvPicPr preferRelativeResize="0"/>
          <p:nvPr/>
        </p:nvPicPr>
        <p:blipFill>
          <a:blip r:embed="rId4">
            <a:alphaModFix/>
          </a:blip>
          <a:stretch>
            <a:fillRect/>
          </a:stretch>
        </p:blipFill>
        <p:spPr>
          <a:xfrm>
            <a:off x="2104875" y="3873150"/>
            <a:ext cx="1775924" cy="645150"/>
          </a:xfrm>
          <a:prstGeom prst="rect">
            <a:avLst/>
          </a:prstGeom>
          <a:noFill/>
          <a:ln>
            <a:noFill/>
          </a:ln>
          <a:effectLst>
            <a:outerShdw blurRad="185738" rotWithShape="0" algn="bl" dir="5400000" dist="19050">
              <a:srgbClr val="000000">
                <a:alpha val="50000"/>
              </a:srgbClr>
            </a:outerShdw>
          </a:effectLst>
        </p:spPr>
      </p:pic>
      <p:pic>
        <p:nvPicPr>
          <p:cNvPr id="317" name="Google Shape;317;gd6be8a42c7_0_166"/>
          <p:cNvPicPr preferRelativeResize="0"/>
          <p:nvPr/>
        </p:nvPicPr>
        <p:blipFill>
          <a:blip r:embed="rId5">
            <a:alphaModFix/>
          </a:blip>
          <a:stretch>
            <a:fillRect/>
          </a:stretch>
        </p:blipFill>
        <p:spPr>
          <a:xfrm>
            <a:off x="588474" y="3078768"/>
            <a:ext cx="664701" cy="1004357"/>
          </a:xfrm>
          <a:prstGeom prst="rect">
            <a:avLst/>
          </a:prstGeom>
          <a:noFill/>
          <a:ln>
            <a:noFill/>
          </a:ln>
          <a:effectLst>
            <a:outerShdw blurRad="142875"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
          <p:cNvSpPr/>
          <p:nvPr/>
        </p:nvSpPr>
        <p:spPr>
          <a:xfrm>
            <a:off x="6555450" y="0"/>
            <a:ext cx="2588400" cy="5143500"/>
          </a:xfrm>
          <a:prstGeom prst="rect">
            <a:avLst/>
          </a:prstGeom>
          <a:gradFill>
            <a:gsLst>
              <a:gs pos="0">
                <a:srgbClr val="12C2E9"/>
              </a:gs>
              <a:gs pos="100000">
                <a:srgbClr val="C471ED"/>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
          <p:cNvSpPr/>
          <p:nvPr/>
        </p:nvSpPr>
        <p:spPr>
          <a:xfrm>
            <a:off x="8034625" y="-537875"/>
            <a:ext cx="1591200" cy="1591200"/>
          </a:xfrm>
          <a:prstGeom prst="donut">
            <a:avLst>
              <a:gd fmla="val 12669" name="adj"/>
            </a:avLst>
          </a:prstGeom>
          <a:gradFill>
            <a:gsLst>
              <a:gs pos="0">
                <a:srgbClr val="12C2E9"/>
              </a:gs>
              <a:gs pos="100000">
                <a:srgbClr val="C471ED"/>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
          <p:cNvSpPr/>
          <p:nvPr/>
        </p:nvSpPr>
        <p:spPr>
          <a:xfrm>
            <a:off x="7754600" y="3100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
          <p:cNvSpPr/>
          <p:nvPr/>
        </p:nvSpPr>
        <p:spPr>
          <a:xfrm>
            <a:off x="7901000" y="3100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
          <p:cNvSpPr/>
          <p:nvPr/>
        </p:nvSpPr>
        <p:spPr>
          <a:xfrm>
            <a:off x="8047400" y="3100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
          <p:cNvSpPr/>
          <p:nvPr/>
        </p:nvSpPr>
        <p:spPr>
          <a:xfrm>
            <a:off x="8193800" y="3100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
          <p:cNvSpPr/>
          <p:nvPr/>
        </p:nvSpPr>
        <p:spPr>
          <a:xfrm>
            <a:off x="7754600" y="3247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
          <p:cNvSpPr/>
          <p:nvPr/>
        </p:nvSpPr>
        <p:spPr>
          <a:xfrm>
            <a:off x="7901000" y="3247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
          <p:cNvSpPr/>
          <p:nvPr/>
        </p:nvSpPr>
        <p:spPr>
          <a:xfrm>
            <a:off x="8047400" y="3247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
          <p:cNvSpPr/>
          <p:nvPr/>
        </p:nvSpPr>
        <p:spPr>
          <a:xfrm>
            <a:off x="8193800" y="3247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
          <p:cNvSpPr/>
          <p:nvPr/>
        </p:nvSpPr>
        <p:spPr>
          <a:xfrm>
            <a:off x="7754600" y="3393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
          <p:cNvSpPr/>
          <p:nvPr/>
        </p:nvSpPr>
        <p:spPr>
          <a:xfrm>
            <a:off x="7901000" y="3393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
          <p:cNvSpPr/>
          <p:nvPr/>
        </p:nvSpPr>
        <p:spPr>
          <a:xfrm>
            <a:off x="8047400" y="3393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
          <p:cNvSpPr/>
          <p:nvPr/>
        </p:nvSpPr>
        <p:spPr>
          <a:xfrm>
            <a:off x="8193800" y="3393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7754600" y="35400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7901000" y="35400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8047400" y="35400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8193800" y="35400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8340200" y="3100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8486600" y="3100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a:off x="8633000" y="3100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a:off x="8779400" y="3100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a:off x="8340200" y="3247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a:off x="8486600" y="3247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a:off x="8633000" y="3247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a:off x="8779400" y="3247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a:off x="8340200" y="3393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a:off x="8486600" y="3393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
          <p:cNvSpPr/>
          <p:nvPr/>
        </p:nvSpPr>
        <p:spPr>
          <a:xfrm>
            <a:off x="8633000" y="3393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
          <p:cNvSpPr/>
          <p:nvPr/>
        </p:nvSpPr>
        <p:spPr>
          <a:xfrm>
            <a:off x="8779400" y="3393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
          <p:cNvSpPr/>
          <p:nvPr/>
        </p:nvSpPr>
        <p:spPr>
          <a:xfrm>
            <a:off x="8340200" y="35400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a:off x="8486600" y="35400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8633000" y="35400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a:off x="8779400" y="35400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a:off x="7754600" y="36864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
          <p:cNvSpPr/>
          <p:nvPr/>
        </p:nvSpPr>
        <p:spPr>
          <a:xfrm>
            <a:off x="7901000" y="36864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
          <p:cNvSpPr/>
          <p:nvPr/>
        </p:nvSpPr>
        <p:spPr>
          <a:xfrm>
            <a:off x="8047400" y="36864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a:off x="8193800" y="36864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a:off x="7754600" y="3832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a:off x="7901000" y="3832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
          <p:cNvSpPr/>
          <p:nvPr/>
        </p:nvSpPr>
        <p:spPr>
          <a:xfrm>
            <a:off x="8047400" y="3832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
          <p:cNvSpPr/>
          <p:nvPr/>
        </p:nvSpPr>
        <p:spPr>
          <a:xfrm>
            <a:off x="8193800" y="3832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a:off x="7754600" y="3979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7901000" y="3979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8047400" y="3979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a:off x="8193800" y="3979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
          <p:cNvSpPr/>
          <p:nvPr/>
        </p:nvSpPr>
        <p:spPr>
          <a:xfrm>
            <a:off x="7754600" y="4125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a:off x="7901000" y="4125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a:off x="8047400" y="4125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8193800" y="4125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
          <p:cNvSpPr/>
          <p:nvPr/>
        </p:nvSpPr>
        <p:spPr>
          <a:xfrm>
            <a:off x="8340200" y="36864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
          <p:cNvSpPr/>
          <p:nvPr/>
        </p:nvSpPr>
        <p:spPr>
          <a:xfrm>
            <a:off x="8486600" y="36864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
          <p:cNvSpPr/>
          <p:nvPr/>
        </p:nvSpPr>
        <p:spPr>
          <a:xfrm>
            <a:off x="8633000" y="36864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
          <p:cNvSpPr/>
          <p:nvPr/>
        </p:nvSpPr>
        <p:spPr>
          <a:xfrm>
            <a:off x="8779400" y="36864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
          <p:cNvSpPr/>
          <p:nvPr/>
        </p:nvSpPr>
        <p:spPr>
          <a:xfrm>
            <a:off x="8340200" y="3832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
          <p:cNvSpPr/>
          <p:nvPr/>
        </p:nvSpPr>
        <p:spPr>
          <a:xfrm>
            <a:off x="8486600" y="3832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
          <p:cNvSpPr/>
          <p:nvPr/>
        </p:nvSpPr>
        <p:spPr>
          <a:xfrm>
            <a:off x="8633000" y="3832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
          <p:cNvSpPr/>
          <p:nvPr/>
        </p:nvSpPr>
        <p:spPr>
          <a:xfrm>
            <a:off x="8779400" y="38328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
          <p:cNvSpPr/>
          <p:nvPr/>
        </p:nvSpPr>
        <p:spPr>
          <a:xfrm>
            <a:off x="8340200" y="3979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
          <p:cNvSpPr/>
          <p:nvPr/>
        </p:nvSpPr>
        <p:spPr>
          <a:xfrm>
            <a:off x="8486600" y="3979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
          <p:cNvSpPr/>
          <p:nvPr/>
        </p:nvSpPr>
        <p:spPr>
          <a:xfrm>
            <a:off x="8633000" y="3979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
          <p:cNvSpPr/>
          <p:nvPr/>
        </p:nvSpPr>
        <p:spPr>
          <a:xfrm>
            <a:off x="8779400" y="39792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
          <p:cNvSpPr/>
          <p:nvPr/>
        </p:nvSpPr>
        <p:spPr>
          <a:xfrm>
            <a:off x="8340200" y="4125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
          <p:cNvSpPr/>
          <p:nvPr/>
        </p:nvSpPr>
        <p:spPr>
          <a:xfrm>
            <a:off x="8486600" y="4125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
          <p:cNvSpPr/>
          <p:nvPr/>
        </p:nvSpPr>
        <p:spPr>
          <a:xfrm>
            <a:off x="8633000" y="4125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
          <p:cNvSpPr/>
          <p:nvPr/>
        </p:nvSpPr>
        <p:spPr>
          <a:xfrm>
            <a:off x="8779400" y="4125625"/>
            <a:ext cx="70200" cy="70200"/>
          </a:xfrm>
          <a:prstGeom prst="flowChartConnector">
            <a:avLst/>
          </a:prstGeom>
          <a:solidFill>
            <a:srgbClr val="12C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
          <p:cNvSpPr txBox="1"/>
          <p:nvPr>
            <p:ph type="ctrTitle"/>
          </p:nvPr>
        </p:nvSpPr>
        <p:spPr>
          <a:xfrm>
            <a:off x="295275" y="291650"/>
            <a:ext cx="6003300" cy="125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lang="en" sz="3800">
                <a:latin typeface="Nunito"/>
                <a:ea typeface="Nunito"/>
                <a:cs typeface="Nunito"/>
                <a:sym typeface="Nunito"/>
              </a:rPr>
              <a:t>Índex</a:t>
            </a:r>
            <a:endParaRPr b="1" sz="3800">
              <a:latin typeface="Nunito"/>
              <a:ea typeface="Nunito"/>
              <a:cs typeface="Nunito"/>
              <a:sym typeface="Nunito"/>
            </a:endParaRPr>
          </a:p>
        </p:txBody>
      </p:sp>
      <p:sp>
        <p:nvSpPr>
          <p:cNvPr id="389" name="Google Shape;389;p2"/>
          <p:cNvSpPr txBox="1"/>
          <p:nvPr>
            <p:ph idx="4294967295" type="body"/>
          </p:nvPr>
        </p:nvSpPr>
        <p:spPr>
          <a:xfrm>
            <a:off x="295275" y="1608450"/>
            <a:ext cx="6003300" cy="30252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Font typeface="Roboto"/>
              <a:buChar char="➔"/>
            </a:pPr>
            <a:r>
              <a:rPr lang="en" sz="1200">
                <a:solidFill>
                  <a:schemeClr val="dk1"/>
                </a:solidFill>
                <a:latin typeface="Roboto"/>
                <a:ea typeface="Roboto"/>
                <a:cs typeface="Roboto"/>
                <a:sym typeface="Roboto"/>
              </a:rPr>
              <a:t>Què és la nanotecnologia?</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Aplicacions de la nanotecnologia</a:t>
            </a:r>
            <a:endParaRPr sz="1200">
              <a:solidFill>
                <a:schemeClr val="dk1"/>
              </a:solidFill>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 les nostres vides</a:t>
            </a:r>
            <a:endParaRPr sz="1200">
              <a:solidFill>
                <a:schemeClr val="dk1"/>
              </a:solidFill>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 l’enginyeria</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6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Futur de la nanotecnologia</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Nanomaterials</a:t>
            </a:r>
            <a:endParaRPr sz="1200">
              <a:solidFill>
                <a:schemeClr val="dk1"/>
              </a:solidFill>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Fabricació</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6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Lleis i restriccions</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Conclusions</a:t>
            </a:r>
            <a:endParaRPr sz="1200">
              <a:solidFill>
                <a:schemeClr val="dk1"/>
              </a:solidFill>
              <a:latin typeface="Roboto"/>
              <a:ea typeface="Roboto"/>
              <a:cs typeface="Roboto"/>
              <a:sym typeface="Roboto"/>
            </a:endParaRPr>
          </a:p>
        </p:txBody>
      </p:sp>
      <p:pic>
        <p:nvPicPr>
          <p:cNvPr id="390" name="Google Shape;390;p2"/>
          <p:cNvPicPr preferRelativeResize="0"/>
          <p:nvPr/>
        </p:nvPicPr>
        <p:blipFill>
          <a:blip r:embed="rId3">
            <a:alphaModFix/>
          </a:blip>
          <a:stretch>
            <a:fillRect/>
          </a:stretch>
        </p:blipFill>
        <p:spPr>
          <a:xfrm>
            <a:off x="5846473" y="691325"/>
            <a:ext cx="1311999" cy="1203525"/>
          </a:xfrm>
          <a:prstGeom prst="rect">
            <a:avLst/>
          </a:prstGeom>
          <a:noFill/>
          <a:ln>
            <a:noFill/>
          </a:ln>
          <a:effectLst>
            <a:outerShdw blurRad="200025"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8"/>
          <p:cNvSpPr/>
          <p:nvPr/>
        </p:nvSpPr>
        <p:spPr>
          <a:xfrm>
            <a:off x="6555450" y="0"/>
            <a:ext cx="2588400" cy="5143500"/>
          </a:xfrm>
          <a:prstGeom prst="rect">
            <a:avLst/>
          </a:prstGeom>
          <a:gradFill>
            <a:gsLst>
              <a:gs pos="0">
                <a:srgbClr val="D07CF5"/>
              </a:gs>
              <a:gs pos="100000">
                <a:srgbClr val="BAEBFF"/>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8"/>
          <p:cNvSpPr/>
          <p:nvPr/>
        </p:nvSpPr>
        <p:spPr>
          <a:xfrm>
            <a:off x="8034625" y="-537875"/>
            <a:ext cx="1591200" cy="1591200"/>
          </a:xfrm>
          <a:prstGeom prst="donut">
            <a:avLst>
              <a:gd fmla="val 12669" name="adj"/>
            </a:avLst>
          </a:prstGeom>
          <a:gradFill>
            <a:gsLst>
              <a:gs pos="0">
                <a:srgbClr val="D07CF5"/>
              </a:gs>
              <a:gs pos="100000">
                <a:srgbClr val="BAEBFF"/>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8"/>
          <p:cNvSpPr/>
          <p:nvPr/>
        </p:nvSpPr>
        <p:spPr>
          <a:xfrm>
            <a:off x="77546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8"/>
          <p:cNvSpPr/>
          <p:nvPr/>
        </p:nvSpPr>
        <p:spPr>
          <a:xfrm>
            <a:off x="79010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8"/>
          <p:cNvSpPr/>
          <p:nvPr/>
        </p:nvSpPr>
        <p:spPr>
          <a:xfrm>
            <a:off x="80474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8"/>
          <p:cNvSpPr/>
          <p:nvPr/>
        </p:nvSpPr>
        <p:spPr>
          <a:xfrm>
            <a:off x="81938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
          <p:cNvSpPr/>
          <p:nvPr/>
        </p:nvSpPr>
        <p:spPr>
          <a:xfrm>
            <a:off x="77546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
          <p:cNvSpPr/>
          <p:nvPr/>
        </p:nvSpPr>
        <p:spPr>
          <a:xfrm>
            <a:off x="79010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8"/>
          <p:cNvSpPr/>
          <p:nvPr/>
        </p:nvSpPr>
        <p:spPr>
          <a:xfrm>
            <a:off x="80474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8"/>
          <p:cNvSpPr/>
          <p:nvPr/>
        </p:nvSpPr>
        <p:spPr>
          <a:xfrm>
            <a:off x="81938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8"/>
          <p:cNvSpPr/>
          <p:nvPr/>
        </p:nvSpPr>
        <p:spPr>
          <a:xfrm>
            <a:off x="77546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8"/>
          <p:cNvSpPr/>
          <p:nvPr/>
        </p:nvSpPr>
        <p:spPr>
          <a:xfrm>
            <a:off x="79010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8"/>
          <p:cNvSpPr/>
          <p:nvPr/>
        </p:nvSpPr>
        <p:spPr>
          <a:xfrm>
            <a:off x="80474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8"/>
          <p:cNvSpPr/>
          <p:nvPr/>
        </p:nvSpPr>
        <p:spPr>
          <a:xfrm>
            <a:off x="81938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8"/>
          <p:cNvSpPr/>
          <p:nvPr/>
        </p:nvSpPr>
        <p:spPr>
          <a:xfrm>
            <a:off x="77546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8"/>
          <p:cNvSpPr/>
          <p:nvPr/>
        </p:nvSpPr>
        <p:spPr>
          <a:xfrm>
            <a:off x="79010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
          <p:cNvSpPr/>
          <p:nvPr/>
        </p:nvSpPr>
        <p:spPr>
          <a:xfrm>
            <a:off x="80474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
          <p:cNvSpPr/>
          <p:nvPr/>
        </p:nvSpPr>
        <p:spPr>
          <a:xfrm>
            <a:off x="81938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
          <p:cNvSpPr/>
          <p:nvPr/>
        </p:nvSpPr>
        <p:spPr>
          <a:xfrm>
            <a:off x="83402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8"/>
          <p:cNvSpPr/>
          <p:nvPr/>
        </p:nvSpPr>
        <p:spPr>
          <a:xfrm>
            <a:off x="84866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
          <p:cNvSpPr/>
          <p:nvPr/>
        </p:nvSpPr>
        <p:spPr>
          <a:xfrm>
            <a:off x="86330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
          <p:cNvSpPr/>
          <p:nvPr/>
        </p:nvSpPr>
        <p:spPr>
          <a:xfrm>
            <a:off x="87794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
          <p:cNvSpPr/>
          <p:nvPr/>
        </p:nvSpPr>
        <p:spPr>
          <a:xfrm>
            <a:off x="83402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
          <p:cNvSpPr/>
          <p:nvPr/>
        </p:nvSpPr>
        <p:spPr>
          <a:xfrm>
            <a:off x="84866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
          <p:cNvSpPr/>
          <p:nvPr/>
        </p:nvSpPr>
        <p:spPr>
          <a:xfrm>
            <a:off x="86330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8"/>
          <p:cNvSpPr/>
          <p:nvPr/>
        </p:nvSpPr>
        <p:spPr>
          <a:xfrm>
            <a:off x="87794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
          <p:cNvSpPr/>
          <p:nvPr/>
        </p:nvSpPr>
        <p:spPr>
          <a:xfrm>
            <a:off x="83402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
          <p:cNvSpPr/>
          <p:nvPr/>
        </p:nvSpPr>
        <p:spPr>
          <a:xfrm>
            <a:off x="84866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
          <p:cNvSpPr/>
          <p:nvPr/>
        </p:nvSpPr>
        <p:spPr>
          <a:xfrm>
            <a:off x="86330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
          <p:cNvSpPr/>
          <p:nvPr/>
        </p:nvSpPr>
        <p:spPr>
          <a:xfrm>
            <a:off x="87794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
          <p:cNvSpPr/>
          <p:nvPr/>
        </p:nvSpPr>
        <p:spPr>
          <a:xfrm>
            <a:off x="83402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
          <p:cNvSpPr/>
          <p:nvPr/>
        </p:nvSpPr>
        <p:spPr>
          <a:xfrm>
            <a:off x="84866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8"/>
          <p:cNvSpPr/>
          <p:nvPr/>
        </p:nvSpPr>
        <p:spPr>
          <a:xfrm>
            <a:off x="86330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
          <p:cNvSpPr/>
          <p:nvPr/>
        </p:nvSpPr>
        <p:spPr>
          <a:xfrm>
            <a:off x="87794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8"/>
          <p:cNvSpPr/>
          <p:nvPr/>
        </p:nvSpPr>
        <p:spPr>
          <a:xfrm>
            <a:off x="77546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8"/>
          <p:cNvSpPr/>
          <p:nvPr/>
        </p:nvSpPr>
        <p:spPr>
          <a:xfrm>
            <a:off x="79010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8"/>
          <p:cNvSpPr/>
          <p:nvPr/>
        </p:nvSpPr>
        <p:spPr>
          <a:xfrm>
            <a:off x="80474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8"/>
          <p:cNvSpPr/>
          <p:nvPr/>
        </p:nvSpPr>
        <p:spPr>
          <a:xfrm>
            <a:off x="81938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8"/>
          <p:cNvSpPr/>
          <p:nvPr/>
        </p:nvSpPr>
        <p:spPr>
          <a:xfrm>
            <a:off x="77546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8"/>
          <p:cNvSpPr/>
          <p:nvPr/>
        </p:nvSpPr>
        <p:spPr>
          <a:xfrm>
            <a:off x="79010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
          <p:cNvSpPr/>
          <p:nvPr/>
        </p:nvSpPr>
        <p:spPr>
          <a:xfrm>
            <a:off x="80474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
          <p:cNvSpPr/>
          <p:nvPr/>
        </p:nvSpPr>
        <p:spPr>
          <a:xfrm>
            <a:off x="81938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
          <p:cNvSpPr/>
          <p:nvPr/>
        </p:nvSpPr>
        <p:spPr>
          <a:xfrm>
            <a:off x="77546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8"/>
          <p:cNvSpPr/>
          <p:nvPr/>
        </p:nvSpPr>
        <p:spPr>
          <a:xfrm>
            <a:off x="79010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8"/>
          <p:cNvSpPr/>
          <p:nvPr/>
        </p:nvSpPr>
        <p:spPr>
          <a:xfrm>
            <a:off x="80474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8"/>
          <p:cNvSpPr/>
          <p:nvPr/>
        </p:nvSpPr>
        <p:spPr>
          <a:xfrm>
            <a:off x="81938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8"/>
          <p:cNvSpPr/>
          <p:nvPr/>
        </p:nvSpPr>
        <p:spPr>
          <a:xfrm>
            <a:off x="77546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8"/>
          <p:cNvSpPr/>
          <p:nvPr/>
        </p:nvSpPr>
        <p:spPr>
          <a:xfrm>
            <a:off x="79010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8"/>
          <p:cNvSpPr/>
          <p:nvPr/>
        </p:nvSpPr>
        <p:spPr>
          <a:xfrm>
            <a:off x="80474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
          <p:cNvSpPr/>
          <p:nvPr/>
        </p:nvSpPr>
        <p:spPr>
          <a:xfrm>
            <a:off x="81938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
          <p:cNvSpPr/>
          <p:nvPr/>
        </p:nvSpPr>
        <p:spPr>
          <a:xfrm>
            <a:off x="83402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8"/>
          <p:cNvSpPr/>
          <p:nvPr/>
        </p:nvSpPr>
        <p:spPr>
          <a:xfrm>
            <a:off x="84866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
          <p:cNvSpPr/>
          <p:nvPr/>
        </p:nvSpPr>
        <p:spPr>
          <a:xfrm>
            <a:off x="86330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
          <p:cNvSpPr/>
          <p:nvPr/>
        </p:nvSpPr>
        <p:spPr>
          <a:xfrm>
            <a:off x="87794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8"/>
          <p:cNvSpPr/>
          <p:nvPr/>
        </p:nvSpPr>
        <p:spPr>
          <a:xfrm>
            <a:off x="83402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8"/>
          <p:cNvSpPr/>
          <p:nvPr/>
        </p:nvSpPr>
        <p:spPr>
          <a:xfrm>
            <a:off x="84866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
          <p:cNvSpPr/>
          <p:nvPr/>
        </p:nvSpPr>
        <p:spPr>
          <a:xfrm>
            <a:off x="86330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
          <p:cNvSpPr/>
          <p:nvPr/>
        </p:nvSpPr>
        <p:spPr>
          <a:xfrm>
            <a:off x="87794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8"/>
          <p:cNvSpPr/>
          <p:nvPr/>
        </p:nvSpPr>
        <p:spPr>
          <a:xfrm>
            <a:off x="83402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
          <p:cNvSpPr/>
          <p:nvPr/>
        </p:nvSpPr>
        <p:spPr>
          <a:xfrm>
            <a:off x="84866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
          <p:cNvSpPr/>
          <p:nvPr/>
        </p:nvSpPr>
        <p:spPr>
          <a:xfrm>
            <a:off x="86330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8"/>
          <p:cNvSpPr/>
          <p:nvPr/>
        </p:nvSpPr>
        <p:spPr>
          <a:xfrm>
            <a:off x="87794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
          <p:cNvSpPr/>
          <p:nvPr/>
        </p:nvSpPr>
        <p:spPr>
          <a:xfrm>
            <a:off x="83402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
          <p:cNvSpPr/>
          <p:nvPr/>
        </p:nvSpPr>
        <p:spPr>
          <a:xfrm>
            <a:off x="84866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
          <p:cNvSpPr/>
          <p:nvPr/>
        </p:nvSpPr>
        <p:spPr>
          <a:xfrm>
            <a:off x="86330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
          <p:cNvSpPr/>
          <p:nvPr/>
        </p:nvSpPr>
        <p:spPr>
          <a:xfrm>
            <a:off x="87794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8"/>
          <p:cNvSpPr txBox="1"/>
          <p:nvPr>
            <p:ph idx="4294967295" type="body"/>
          </p:nvPr>
        </p:nvSpPr>
        <p:spPr>
          <a:xfrm>
            <a:off x="295275" y="1684950"/>
            <a:ext cx="6003300" cy="29487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rgbClr val="000000"/>
              </a:buClr>
              <a:buSzPts val="1300"/>
              <a:buFont typeface="Karla"/>
              <a:buChar char="➔"/>
            </a:pPr>
            <a:r>
              <a:rPr lang="en" sz="1200">
                <a:solidFill>
                  <a:schemeClr val="dk1"/>
                </a:solidFill>
                <a:latin typeface="Roboto"/>
                <a:ea typeface="Roboto"/>
                <a:cs typeface="Roboto"/>
                <a:sym typeface="Roboto"/>
              </a:rPr>
              <a:t>Nanomaterial</a:t>
            </a:r>
            <a:endParaRPr sz="1200">
              <a:solidFill>
                <a:schemeClr val="dk1"/>
              </a:solidFill>
              <a:latin typeface="Roboto"/>
              <a:ea typeface="Roboto"/>
              <a:cs typeface="Roboto"/>
              <a:sym typeface="Roboto"/>
            </a:endParaRPr>
          </a:p>
          <a:p>
            <a:pPr indent="-311150" lvl="1" marL="914400" rtl="0" algn="just">
              <a:lnSpc>
                <a:spcPct val="115000"/>
              </a:lnSpc>
              <a:spcBef>
                <a:spcPts val="0"/>
              </a:spcBef>
              <a:spcAft>
                <a:spcPts val="0"/>
              </a:spcAft>
              <a:buClr>
                <a:srgbClr val="000000"/>
              </a:buClr>
              <a:buSzPts val="1300"/>
              <a:buFont typeface="Karla"/>
              <a:buChar char="◆"/>
            </a:pPr>
            <a:r>
              <a:rPr lang="en" sz="1200">
                <a:solidFill>
                  <a:schemeClr val="dk1"/>
                </a:solidFill>
                <a:latin typeface="Roboto"/>
                <a:ea typeface="Roboto"/>
                <a:cs typeface="Roboto"/>
                <a:sym typeface="Roboto"/>
              </a:rPr>
              <a:t>Mínim: U</a:t>
            </a:r>
            <a:r>
              <a:rPr lang="en" sz="1200">
                <a:solidFill>
                  <a:schemeClr val="dk1"/>
                </a:solidFill>
                <a:latin typeface="Roboto"/>
                <a:ea typeface="Roboto"/>
                <a:cs typeface="Roboto"/>
                <a:sym typeface="Roboto"/>
              </a:rPr>
              <a:t>na dimensió externa d'1 a 100 nm </a:t>
            </a:r>
            <a:endParaRPr sz="1200">
              <a:solidFill>
                <a:schemeClr val="dk1"/>
              </a:solidFill>
              <a:latin typeface="Roboto"/>
              <a:ea typeface="Roboto"/>
              <a:cs typeface="Roboto"/>
              <a:sym typeface="Roboto"/>
            </a:endParaRPr>
          </a:p>
          <a:p>
            <a:pPr indent="-311150" lvl="1" marL="914400" rtl="0" algn="just">
              <a:lnSpc>
                <a:spcPct val="115000"/>
              </a:lnSpc>
              <a:spcBef>
                <a:spcPts val="0"/>
              </a:spcBef>
              <a:spcAft>
                <a:spcPts val="0"/>
              </a:spcAft>
              <a:buClr>
                <a:srgbClr val="000000"/>
              </a:buClr>
              <a:buSzPts val="1300"/>
              <a:buFont typeface="Karla"/>
              <a:buChar char="◆"/>
            </a:pPr>
            <a:r>
              <a:rPr lang="en" sz="1200">
                <a:solidFill>
                  <a:schemeClr val="dk1"/>
                </a:solidFill>
                <a:latin typeface="Roboto"/>
                <a:ea typeface="Roboto"/>
                <a:cs typeface="Roboto"/>
                <a:sym typeface="Roboto"/>
              </a:rPr>
              <a:t>Estan formats per una o més nanopartícules</a:t>
            </a:r>
            <a:endParaRPr sz="12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just">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Creació</a:t>
            </a:r>
            <a:endParaRPr sz="1200">
              <a:solidFill>
                <a:schemeClr val="dk1"/>
              </a:solidFill>
              <a:latin typeface="Roboto"/>
              <a:ea typeface="Roboto"/>
              <a:cs typeface="Roboto"/>
              <a:sym typeface="Roboto"/>
            </a:endParaRPr>
          </a:p>
          <a:p>
            <a:pPr indent="-304800" lvl="1" marL="914400" rtl="0" algn="just">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Naturalment</a:t>
            </a:r>
            <a:endParaRPr sz="1200">
              <a:solidFill>
                <a:schemeClr val="dk1"/>
              </a:solidFill>
              <a:latin typeface="Roboto"/>
              <a:ea typeface="Roboto"/>
              <a:cs typeface="Roboto"/>
              <a:sym typeface="Roboto"/>
            </a:endParaRPr>
          </a:p>
          <a:p>
            <a:pPr indent="-304800" lvl="1" marL="914400" rtl="0" algn="just">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Sent subproductes de combustions</a:t>
            </a:r>
            <a:endParaRPr sz="1200">
              <a:solidFill>
                <a:schemeClr val="dk1"/>
              </a:solidFill>
              <a:latin typeface="Roboto"/>
              <a:ea typeface="Roboto"/>
              <a:cs typeface="Roboto"/>
              <a:sym typeface="Roboto"/>
            </a:endParaRPr>
          </a:p>
          <a:p>
            <a:pPr indent="-304800" lvl="1" marL="914400" rtl="0" algn="just">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Artificialment</a:t>
            </a:r>
            <a:endParaRPr sz="1300">
              <a:solidFill>
                <a:srgbClr val="000000"/>
              </a:solidFill>
              <a:latin typeface="Karla"/>
              <a:ea typeface="Karla"/>
              <a:cs typeface="Karla"/>
              <a:sym typeface="Karla"/>
            </a:endParaRPr>
          </a:p>
        </p:txBody>
      </p:sp>
      <p:sp>
        <p:nvSpPr>
          <p:cNvPr id="462" name="Google Shape;462;p8"/>
          <p:cNvSpPr txBox="1"/>
          <p:nvPr>
            <p:ph type="ctrTitle"/>
          </p:nvPr>
        </p:nvSpPr>
        <p:spPr>
          <a:xfrm>
            <a:off x="295275" y="387075"/>
            <a:ext cx="6003300" cy="100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lang="en" sz="3800">
                <a:latin typeface="Nunito"/>
                <a:ea typeface="Nunito"/>
                <a:cs typeface="Nunito"/>
                <a:sym typeface="Nunito"/>
              </a:rPr>
              <a:t>Nanomaterials</a:t>
            </a:r>
            <a:endParaRPr b="1" sz="3800">
              <a:latin typeface="Nunito"/>
              <a:ea typeface="Nunito"/>
              <a:cs typeface="Nunito"/>
              <a:sym typeface="Nunito"/>
            </a:endParaRPr>
          </a:p>
        </p:txBody>
      </p:sp>
      <p:sp>
        <p:nvSpPr>
          <p:cNvPr id="463" name="Google Shape;463;p8"/>
          <p:cNvSpPr txBox="1"/>
          <p:nvPr/>
        </p:nvSpPr>
        <p:spPr>
          <a:xfrm>
            <a:off x="6844650" y="1241550"/>
            <a:ext cx="2010000" cy="1522200"/>
          </a:xfrm>
          <a:prstGeom prst="rect">
            <a:avLst/>
          </a:prstGeom>
          <a:noFill/>
          <a:ln>
            <a:noFill/>
          </a:ln>
          <a:effectLst>
            <a:outerShdw blurRad="557213" rotWithShape="0" algn="bl" dir="5400000" dist="19050">
              <a:schemeClr val="lt1"/>
            </a:outerShdw>
          </a:effectLst>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100">
                <a:solidFill>
                  <a:srgbClr val="9141F5"/>
                </a:solidFill>
                <a:latin typeface="Roboto"/>
                <a:ea typeface="Roboto"/>
                <a:cs typeface="Roboto"/>
                <a:sym typeface="Roboto"/>
              </a:rPr>
              <a:t>La mida de les partícules d'almenys la meitat de les partícules en la distribució de la mida del nombre ha de mesurar 100 nm o menys.</a:t>
            </a:r>
            <a:endParaRPr b="1" sz="1100">
              <a:solidFill>
                <a:srgbClr val="9141F5"/>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b="1" sz="1100">
              <a:solidFill>
                <a:srgbClr val="9141F5"/>
              </a:solidFill>
              <a:latin typeface="Roboto"/>
              <a:ea typeface="Roboto"/>
              <a:cs typeface="Roboto"/>
              <a:sym typeface="Roboto"/>
            </a:endParaRPr>
          </a:p>
          <a:p>
            <a:pPr indent="0" lvl="0" marL="0" rtl="0" algn="r">
              <a:lnSpc>
                <a:spcPct val="115000"/>
              </a:lnSpc>
              <a:spcBef>
                <a:spcPts val="0"/>
              </a:spcBef>
              <a:spcAft>
                <a:spcPts val="0"/>
              </a:spcAft>
              <a:buNone/>
            </a:pPr>
            <a:r>
              <a:rPr b="1" lang="en" sz="1100">
                <a:solidFill>
                  <a:srgbClr val="9141F5"/>
                </a:solidFill>
                <a:latin typeface="Roboto"/>
                <a:ea typeface="Roboto"/>
                <a:cs typeface="Roboto"/>
                <a:sym typeface="Roboto"/>
              </a:rPr>
              <a:t>~ Comissió Europea</a:t>
            </a:r>
            <a:endParaRPr b="1">
              <a:solidFill>
                <a:srgbClr val="9141F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d6d37168e3_1_6"/>
          <p:cNvSpPr/>
          <p:nvPr/>
        </p:nvSpPr>
        <p:spPr>
          <a:xfrm>
            <a:off x="6555450" y="0"/>
            <a:ext cx="2588400" cy="5143500"/>
          </a:xfrm>
          <a:prstGeom prst="rect">
            <a:avLst/>
          </a:prstGeom>
          <a:gradFill>
            <a:gsLst>
              <a:gs pos="0">
                <a:srgbClr val="D07CF5"/>
              </a:gs>
              <a:gs pos="100000">
                <a:srgbClr val="BAEBFF"/>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d6d37168e3_1_6"/>
          <p:cNvSpPr/>
          <p:nvPr/>
        </p:nvSpPr>
        <p:spPr>
          <a:xfrm>
            <a:off x="8034625" y="-537875"/>
            <a:ext cx="1591200" cy="1591200"/>
          </a:xfrm>
          <a:prstGeom prst="donut">
            <a:avLst>
              <a:gd fmla="val 12669" name="adj"/>
            </a:avLst>
          </a:prstGeom>
          <a:gradFill>
            <a:gsLst>
              <a:gs pos="0">
                <a:srgbClr val="D07CF5"/>
              </a:gs>
              <a:gs pos="100000">
                <a:srgbClr val="BAEBFF"/>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d6d37168e3_1_6"/>
          <p:cNvSpPr/>
          <p:nvPr/>
        </p:nvSpPr>
        <p:spPr>
          <a:xfrm>
            <a:off x="77546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d6d37168e3_1_6"/>
          <p:cNvSpPr/>
          <p:nvPr/>
        </p:nvSpPr>
        <p:spPr>
          <a:xfrm>
            <a:off x="79010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d6d37168e3_1_6"/>
          <p:cNvSpPr/>
          <p:nvPr/>
        </p:nvSpPr>
        <p:spPr>
          <a:xfrm>
            <a:off x="80474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d6d37168e3_1_6"/>
          <p:cNvSpPr/>
          <p:nvPr/>
        </p:nvSpPr>
        <p:spPr>
          <a:xfrm>
            <a:off x="81938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d6d37168e3_1_6"/>
          <p:cNvSpPr/>
          <p:nvPr/>
        </p:nvSpPr>
        <p:spPr>
          <a:xfrm>
            <a:off x="77546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d6d37168e3_1_6"/>
          <p:cNvSpPr/>
          <p:nvPr/>
        </p:nvSpPr>
        <p:spPr>
          <a:xfrm>
            <a:off x="79010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d6d37168e3_1_6"/>
          <p:cNvSpPr/>
          <p:nvPr/>
        </p:nvSpPr>
        <p:spPr>
          <a:xfrm>
            <a:off x="80474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d6d37168e3_1_6"/>
          <p:cNvSpPr/>
          <p:nvPr/>
        </p:nvSpPr>
        <p:spPr>
          <a:xfrm>
            <a:off x="81938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d6d37168e3_1_6"/>
          <p:cNvSpPr/>
          <p:nvPr/>
        </p:nvSpPr>
        <p:spPr>
          <a:xfrm>
            <a:off x="77546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d6d37168e3_1_6"/>
          <p:cNvSpPr/>
          <p:nvPr/>
        </p:nvSpPr>
        <p:spPr>
          <a:xfrm>
            <a:off x="79010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gd6d37168e3_1_6"/>
          <p:cNvSpPr/>
          <p:nvPr/>
        </p:nvSpPr>
        <p:spPr>
          <a:xfrm>
            <a:off x="80474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d6d37168e3_1_6"/>
          <p:cNvSpPr/>
          <p:nvPr/>
        </p:nvSpPr>
        <p:spPr>
          <a:xfrm>
            <a:off x="81938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d6d37168e3_1_6"/>
          <p:cNvSpPr/>
          <p:nvPr/>
        </p:nvSpPr>
        <p:spPr>
          <a:xfrm>
            <a:off x="77546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d6d37168e3_1_6"/>
          <p:cNvSpPr/>
          <p:nvPr/>
        </p:nvSpPr>
        <p:spPr>
          <a:xfrm>
            <a:off x="79010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d6d37168e3_1_6"/>
          <p:cNvSpPr/>
          <p:nvPr/>
        </p:nvSpPr>
        <p:spPr>
          <a:xfrm>
            <a:off x="80474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gd6d37168e3_1_6"/>
          <p:cNvSpPr/>
          <p:nvPr/>
        </p:nvSpPr>
        <p:spPr>
          <a:xfrm>
            <a:off x="81938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d6d37168e3_1_6"/>
          <p:cNvSpPr/>
          <p:nvPr/>
        </p:nvSpPr>
        <p:spPr>
          <a:xfrm>
            <a:off x="83402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d6d37168e3_1_6"/>
          <p:cNvSpPr/>
          <p:nvPr/>
        </p:nvSpPr>
        <p:spPr>
          <a:xfrm>
            <a:off x="84866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d6d37168e3_1_6"/>
          <p:cNvSpPr/>
          <p:nvPr/>
        </p:nvSpPr>
        <p:spPr>
          <a:xfrm>
            <a:off x="86330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d6d37168e3_1_6"/>
          <p:cNvSpPr/>
          <p:nvPr/>
        </p:nvSpPr>
        <p:spPr>
          <a:xfrm>
            <a:off x="8779400" y="3100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d6d37168e3_1_6"/>
          <p:cNvSpPr/>
          <p:nvPr/>
        </p:nvSpPr>
        <p:spPr>
          <a:xfrm>
            <a:off x="83402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d6d37168e3_1_6"/>
          <p:cNvSpPr/>
          <p:nvPr/>
        </p:nvSpPr>
        <p:spPr>
          <a:xfrm>
            <a:off x="84866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d6d37168e3_1_6"/>
          <p:cNvSpPr/>
          <p:nvPr/>
        </p:nvSpPr>
        <p:spPr>
          <a:xfrm>
            <a:off x="86330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d6d37168e3_1_6"/>
          <p:cNvSpPr/>
          <p:nvPr/>
        </p:nvSpPr>
        <p:spPr>
          <a:xfrm>
            <a:off x="8779400" y="3247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d6d37168e3_1_6"/>
          <p:cNvSpPr/>
          <p:nvPr/>
        </p:nvSpPr>
        <p:spPr>
          <a:xfrm>
            <a:off x="83402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d6d37168e3_1_6"/>
          <p:cNvSpPr/>
          <p:nvPr/>
        </p:nvSpPr>
        <p:spPr>
          <a:xfrm>
            <a:off x="84866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d6d37168e3_1_6"/>
          <p:cNvSpPr/>
          <p:nvPr/>
        </p:nvSpPr>
        <p:spPr>
          <a:xfrm>
            <a:off x="86330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d6d37168e3_1_6"/>
          <p:cNvSpPr/>
          <p:nvPr/>
        </p:nvSpPr>
        <p:spPr>
          <a:xfrm>
            <a:off x="8779400" y="3393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d6d37168e3_1_6"/>
          <p:cNvSpPr/>
          <p:nvPr/>
        </p:nvSpPr>
        <p:spPr>
          <a:xfrm>
            <a:off x="83402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d6d37168e3_1_6"/>
          <p:cNvSpPr/>
          <p:nvPr/>
        </p:nvSpPr>
        <p:spPr>
          <a:xfrm>
            <a:off x="84866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gd6d37168e3_1_6"/>
          <p:cNvSpPr/>
          <p:nvPr/>
        </p:nvSpPr>
        <p:spPr>
          <a:xfrm>
            <a:off x="86330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gd6d37168e3_1_6"/>
          <p:cNvSpPr/>
          <p:nvPr/>
        </p:nvSpPr>
        <p:spPr>
          <a:xfrm>
            <a:off x="8779400" y="35400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gd6d37168e3_1_6"/>
          <p:cNvSpPr/>
          <p:nvPr/>
        </p:nvSpPr>
        <p:spPr>
          <a:xfrm>
            <a:off x="77546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d6d37168e3_1_6"/>
          <p:cNvSpPr/>
          <p:nvPr/>
        </p:nvSpPr>
        <p:spPr>
          <a:xfrm>
            <a:off x="79010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d6d37168e3_1_6"/>
          <p:cNvSpPr/>
          <p:nvPr/>
        </p:nvSpPr>
        <p:spPr>
          <a:xfrm>
            <a:off x="80474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d6d37168e3_1_6"/>
          <p:cNvSpPr/>
          <p:nvPr/>
        </p:nvSpPr>
        <p:spPr>
          <a:xfrm>
            <a:off x="81938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d6d37168e3_1_6"/>
          <p:cNvSpPr/>
          <p:nvPr/>
        </p:nvSpPr>
        <p:spPr>
          <a:xfrm>
            <a:off x="77546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gd6d37168e3_1_6"/>
          <p:cNvSpPr/>
          <p:nvPr/>
        </p:nvSpPr>
        <p:spPr>
          <a:xfrm>
            <a:off x="79010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d6d37168e3_1_6"/>
          <p:cNvSpPr/>
          <p:nvPr/>
        </p:nvSpPr>
        <p:spPr>
          <a:xfrm>
            <a:off x="80474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d6d37168e3_1_6"/>
          <p:cNvSpPr/>
          <p:nvPr/>
        </p:nvSpPr>
        <p:spPr>
          <a:xfrm>
            <a:off x="81938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d6d37168e3_1_6"/>
          <p:cNvSpPr/>
          <p:nvPr/>
        </p:nvSpPr>
        <p:spPr>
          <a:xfrm>
            <a:off x="77546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d6d37168e3_1_6"/>
          <p:cNvSpPr/>
          <p:nvPr/>
        </p:nvSpPr>
        <p:spPr>
          <a:xfrm>
            <a:off x="79010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d6d37168e3_1_6"/>
          <p:cNvSpPr/>
          <p:nvPr/>
        </p:nvSpPr>
        <p:spPr>
          <a:xfrm>
            <a:off x="80474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d6d37168e3_1_6"/>
          <p:cNvSpPr/>
          <p:nvPr/>
        </p:nvSpPr>
        <p:spPr>
          <a:xfrm>
            <a:off x="81938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d6d37168e3_1_6"/>
          <p:cNvSpPr/>
          <p:nvPr/>
        </p:nvSpPr>
        <p:spPr>
          <a:xfrm>
            <a:off x="77546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d6d37168e3_1_6"/>
          <p:cNvSpPr/>
          <p:nvPr/>
        </p:nvSpPr>
        <p:spPr>
          <a:xfrm>
            <a:off x="79010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d6d37168e3_1_6"/>
          <p:cNvSpPr/>
          <p:nvPr/>
        </p:nvSpPr>
        <p:spPr>
          <a:xfrm>
            <a:off x="80474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d6d37168e3_1_6"/>
          <p:cNvSpPr/>
          <p:nvPr/>
        </p:nvSpPr>
        <p:spPr>
          <a:xfrm>
            <a:off x="81938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d6d37168e3_1_6"/>
          <p:cNvSpPr/>
          <p:nvPr/>
        </p:nvSpPr>
        <p:spPr>
          <a:xfrm>
            <a:off x="83402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d6d37168e3_1_6"/>
          <p:cNvSpPr/>
          <p:nvPr/>
        </p:nvSpPr>
        <p:spPr>
          <a:xfrm>
            <a:off x="84866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gd6d37168e3_1_6"/>
          <p:cNvSpPr/>
          <p:nvPr/>
        </p:nvSpPr>
        <p:spPr>
          <a:xfrm>
            <a:off x="86330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d6d37168e3_1_6"/>
          <p:cNvSpPr/>
          <p:nvPr/>
        </p:nvSpPr>
        <p:spPr>
          <a:xfrm>
            <a:off x="8779400" y="36864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d6d37168e3_1_6"/>
          <p:cNvSpPr/>
          <p:nvPr/>
        </p:nvSpPr>
        <p:spPr>
          <a:xfrm>
            <a:off x="83402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d6d37168e3_1_6"/>
          <p:cNvSpPr/>
          <p:nvPr/>
        </p:nvSpPr>
        <p:spPr>
          <a:xfrm>
            <a:off x="84866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d6d37168e3_1_6"/>
          <p:cNvSpPr/>
          <p:nvPr/>
        </p:nvSpPr>
        <p:spPr>
          <a:xfrm>
            <a:off x="86330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d6d37168e3_1_6"/>
          <p:cNvSpPr/>
          <p:nvPr/>
        </p:nvSpPr>
        <p:spPr>
          <a:xfrm>
            <a:off x="8779400" y="38328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d6d37168e3_1_6"/>
          <p:cNvSpPr/>
          <p:nvPr/>
        </p:nvSpPr>
        <p:spPr>
          <a:xfrm>
            <a:off x="83402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d6d37168e3_1_6"/>
          <p:cNvSpPr/>
          <p:nvPr/>
        </p:nvSpPr>
        <p:spPr>
          <a:xfrm>
            <a:off x="84866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d6d37168e3_1_6"/>
          <p:cNvSpPr/>
          <p:nvPr/>
        </p:nvSpPr>
        <p:spPr>
          <a:xfrm>
            <a:off x="86330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d6d37168e3_1_6"/>
          <p:cNvSpPr/>
          <p:nvPr/>
        </p:nvSpPr>
        <p:spPr>
          <a:xfrm>
            <a:off x="8779400" y="39792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d6d37168e3_1_6"/>
          <p:cNvSpPr/>
          <p:nvPr/>
        </p:nvSpPr>
        <p:spPr>
          <a:xfrm>
            <a:off x="83402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d6d37168e3_1_6"/>
          <p:cNvSpPr/>
          <p:nvPr/>
        </p:nvSpPr>
        <p:spPr>
          <a:xfrm>
            <a:off x="84866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d6d37168e3_1_6"/>
          <p:cNvSpPr/>
          <p:nvPr/>
        </p:nvSpPr>
        <p:spPr>
          <a:xfrm>
            <a:off x="86330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d6d37168e3_1_6"/>
          <p:cNvSpPr/>
          <p:nvPr/>
        </p:nvSpPr>
        <p:spPr>
          <a:xfrm>
            <a:off x="8779400" y="4125625"/>
            <a:ext cx="70200" cy="70200"/>
          </a:xfrm>
          <a:prstGeom prst="flowChartConnector">
            <a:avLst/>
          </a:prstGeom>
          <a:solidFill>
            <a:srgbClr val="BAE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d6d37168e3_1_6"/>
          <p:cNvSpPr txBox="1"/>
          <p:nvPr>
            <p:ph idx="4294967295" type="body"/>
          </p:nvPr>
        </p:nvSpPr>
        <p:spPr>
          <a:xfrm>
            <a:off x="295275" y="1684950"/>
            <a:ext cx="6003300" cy="29487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rgbClr val="000000"/>
              </a:buClr>
              <a:buSzPts val="1300"/>
              <a:buFont typeface="Roboto"/>
              <a:buChar char="➔"/>
            </a:pPr>
            <a:r>
              <a:rPr lang="en" sz="1300">
                <a:solidFill>
                  <a:srgbClr val="000000"/>
                </a:solidFill>
                <a:latin typeface="Roboto"/>
                <a:ea typeface="Roboto"/>
                <a:cs typeface="Roboto"/>
                <a:sym typeface="Roboto"/>
              </a:rPr>
              <a:t>Combinació de metalls: Nanoclusters</a:t>
            </a:r>
            <a:endParaRPr sz="1300">
              <a:solidFill>
                <a:srgbClr val="000000"/>
              </a:solidFill>
              <a:latin typeface="Roboto"/>
              <a:ea typeface="Roboto"/>
              <a:cs typeface="Roboto"/>
              <a:sym typeface="Roboto"/>
            </a:endParaRPr>
          </a:p>
          <a:p>
            <a:pPr indent="-311150" lvl="0" marL="457200" rtl="0" algn="just">
              <a:lnSpc>
                <a:spcPct val="115000"/>
              </a:lnSpc>
              <a:spcBef>
                <a:spcPts val="0"/>
              </a:spcBef>
              <a:spcAft>
                <a:spcPts val="0"/>
              </a:spcAft>
              <a:buClr>
                <a:srgbClr val="000000"/>
              </a:buClr>
              <a:buSzPts val="1300"/>
              <a:buFont typeface="Roboto"/>
              <a:buChar char="➔"/>
            </a:pPr>
            <a:r>
              <a:rPr lang="en" sz="1300">
                <a:solidFill>
                  <a:srgbClr val="000000"/>
                </a:solidFill>
                <a:latin typeface="Roboto"/>
                <a:ea typeface="Roboto"/>
                <a:cs typeface="Roboto"/>
                <a:sym typeface="Roboto"/>
              </a:rPr>
              <a:t>Fabricació molecular</a:t>
            </a:r>
            <a:endParaRPr sz="1300">
              <a:solidFill>
                <a:srgbClr val="000000"/>
              </a:solidFill>
              <a:latin typeface="Roboto"/>
              <a:ea typeface="Roboto"/>
              <a:cs typeface="Roboto"/>
              <a:sym typeface="Roboto"/>
            </a:endParaRPr>
          </a:p>
          <a:p>
            <a:pPr indent="0" lvl="0" marL="0" rtl="0" algn="just">
              <a:lnSpc>
                <a:spcPct val="115000"/>
              </a:lnSpc>
              <a:spcBef>
                <a:spcPts val="0"/>
              </a:spcBef>
              <a:spcAft>
                <a:spcPts val="0"/>
              </a:spcAft>
              <a:buNone/>
            </a:pPr>
            <a:r>
              <a:t/>
            </a:r>
            <a:endParaRPr sz="1300">
              <a:solidFill>
                <a:srgbClr val="000000"/>
              </a:solidFill>
              <a:latin typeface="Roboto"/>
              <a:ea typeface="Roboto"/>
              <a:cs typeface="Roboto"/>
              <a:sym typeface="Roboto"/>
            </a:endParaRPr>
          </a:p>
          <a:p>
            <a:pPr indent="0" lvl="0" marL="0" rtl="0" algn="just">
              <a:lnSpc>
                <a:spcPct val="115000"/>
              </a:lnSpc>
              <a:spcBef>
                <a:spcPts val="0"/>
              </a:spcBef>
              <a:spcAft>
                <a:spcPts val="0"/>
              </a:spcAft>
              <a:buNone/>
            </a:pPr>
            <a:r>
              <a:t/>
            </a:r>
            <a:endParaRPr sz="1300">
              <a:solidFill>
                <a:srgbClr val="000000"/>
              </a:solidFill>
              <a:latin typeface="Roboto"/>
              <a:ea typeface="Roboto"/>
              <a:cs typeface="Roboto"/>
              <a:sym typeface="Roboto"/>
            </a:endParaRPr>
          </a:p>
          <a:p>
            <a:pPr indent="0" lvl="0" marL="0" rtl="0" algn="just">
              <a:lnSpc>
                <a:spcPct val="115000"/>
              </a:lnSpc>
              <a:spcBef>
                <a:spcPts val="0"/>
              </a:spcBef>
              <a:spcAft>
                <a:spcPts val="0"/>
              </a:spcAft>
              <a:buNone/>
            </a:pPr>
            <a:r>
              <a:t/>
            </a:r>
            <a:endParaRPr sz="1300">
              <a:solidFill>
                <a:srgbClr val="000000"/>
              </a:solidFill>
              <a:latin typeface="Roboto"/>
              <a:ea typeface="Roboto"/>
              <a:cs typeface="Roboto"/>
              <a:sym typeface="Roboto"/>
            </a:endParaRPr>
          </a:p>
          <a:p>
            <a:pPr indent="0" lvl="0" marL="0" rtl="0" algn="just">
              <a:lnSpc>
                <a:spcPct val="115000"/>
              </a:lnSpc>
              <a:spcBef>
                <a:spcPts val="0"/>
              </a:spcBef>
              <a:spcAft>
                <a:spcPts val="0"/>
              </a:spcAft>
              <a:buNone/>
            </a:pPr>
            <a:r>
              <a:t/>
            </a:r>
            <a:endParaRPr sz="1300">
              <a:solidFill>
                <a:srgbClr val="000000"/>
              </a:solidFill>
              <a:latin typeface="Roboto"/>
              <a:ea typeface="Roboto"/>
              <a:cs typeface="Roboto"/>
              <a:sym typeface="Roboto"/>
            </a:endParaRPr>
          </a:p>
          <a:p>
            <a:pPr indent="0" lvl="0" marL="0" rtl="0" algn="just">
              <a:lnSpc>
                <a:spcPct val="115000"/>
              </a:lnSpc>
              <a:spcBef>
                <a:spcPts val="0"/>
              </a:spcBef>
              <a:spcAft>
                <a:spcPts val="0"/>
              </a:spcAft>
              <a:buNone/>
            </a:pPr>
            <a:r>
              <a:t/>
            </a:r>
            <a:endParaRPr sz="1300">
              <a:solidFill>
                <a:srgbClr val="000000"/>
              </a:solidFill>
              <a:latin typeface="Roboto"/>
              <a:ea typeface="Roboto"/>
              <a:cs typeface="Roboto"/>
              <a:sym typeface="Roboto"/>
            </a:endParaRPr>
          </a:p>
          <a:p>
            <a:pPr indent="-311150" lvl="0" marL="457200" rtl="0" algn="just">
              <a:lnSpc>
                <a:spcPct val="115000"/>
              </a:lnSpc>
              <a:spcBef>
                <a:spcPts val="0"/>
              </a:spcBef>
              <a:spcAft>
                <a:spcPts val="0"/>
              </a:spcAft>
              <a:buClr>
                <a:srgbClr val="000000"/>
              </a:buClr>
              <a:buSzPts val="1300"/>
              <a:buFont typeface="Roboto"/>
              <a:buChar char="➔"/>
            </a:pPr>
            <a:r>
              <a:rPr lang="en" sz="1300">
                <a:solidFill>
                  <a:srgbClr val="000000"/>
                </a:solidFill>
                <a:latin typeface="Roboto"/>
                <a:ea typeface="Roboto"/>
                <a:cs typeface="Roboto"/>
                <a:sym typeface="Roboto"/>
              </a:rPr>
              <a:t>Estratègies</a:t>
            </a:r>
            <a:endParaRPr sz="1300">
              <a:solidFill>
                <a:srgbClr val="000000"/>
              </a:solidFill>
              <a:latin typeface="Roboto"/>
              <a:ea typeface="Roboto"/>
              <a:cs typeface="Roboto"/>
              <a:sym typeface="Roboto"/>
            </a:endParaRPr>
          </a:p>
        </p:txBody>
      </p:sp>
      <p:sp>
        <p:nvSpPr>
          <p:cNvPr id="535" name="Google Shape;535;gd6d37168e3_1_6"/>
          <p:cNvSpPr txBox="1"/>
          <p:nvPr>
            <p:ph type="ctrTitle"/>
          </p:nvPr>
        </p:nvSpPr>
        <p:spPr>
          <a:xfrm>
            <a:off x="295275" y="387075"/>
            <a:ext cx="6003300" cy="100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lang="en" sz="3800">
                <a:latin typeface="Nunito"/>
                <a:ea typeface="Nunito"/>
                <a:cs typeface="Nunito"/>
                <a:sym typeface="Nunito"/>
              </a:rPr>
              <a:t>Nanomaterials</a:t>
            </a:r>
            <a:endParaRPr b="1" sz="3800">
              <a:latin typeface="Nunito"/>
              <a:ea typeface="Nunito"/>
              <a:cs typeface="Nunito"/>
              <a:sym typeface="Nunito"/>
            </a:endParaRPr>
          </a:p>
          <a:p>
            <a:pPr indent="0" lvl="0" marL="0" rtl="0" algn="l">
              <a:lnSpc>
                <a:spcPct val="100000"/>
              </a:lnSpc>
              <a:spcBef>
                <a:spcPts val="0"/>
              </a:spcBef>
              <a:spcAft>
                <a:spcPts val="0"/>
              </a:spcAft>
              <a:buSzPts val="5200"/>
              <a:buNone/>
            </a:pPr>
            <a:r>
              <a:rPr lang="en" sz="3200">
                <a:latin typeface="Nunito"/>
                <a:ea typeface="Nunito"/>
                <a:cs typeface="Nunito"/>
                <a:sym typeface="Nunito"/>
              </a:rPr>
              <a:t>Fabricació</a:t>
            </a:r>
            <a:endParaRPr sz="3200">
              <a:latin typeface="Nunito"/>
              <a:ea typeface="Nunito"/>
              <a:cs typeface="Nunito"/>
              <a:sym typeface="Nunito"/>
            </a:endParaRPr>
          </a:p>
        </p:txBody>
      </p:sp>
      <p:pic>
        <p:nvPicPr>
          <p:cNvPr id="536" name="Google Shape;536;gd6d37168e3_1_6"/>
          <p:cNvPicPr preferRelativeResize="0"/>
          <p:nvPr/>
        </p:nvPicPr>
        <p:blipFill>
          <a:blip r:embed="rId3">
            <a:alphaModFix/>
          </a:blip>
          <a:stretch>
            <a:fillRect/>
          </a:stretch>
        </p:blipFill>
        <p:spPr>
          <a:xfrm>
            <a:off x="2619701" y="2143337"/>
            <a:ext cx="4982676" cy="2863588"/>
          </a:xfrm>
          <a:prstGeom prst="rect">
            <a:avLst/>
          </a:prstGeom>
          <a:noFill/>
          <a:ln>
            <a:noFill/>
          </a:ln>
          <a:effectLst>
            <a:outerShdw blurRad="100013"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4F5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